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36" autoAdjust="0"/>
    <p:restoredTop sz="96508"/>
  </p:normalViewPr>
  <p:slideViewPr>
    <p:cSldViewPr>
      <p:cViewPr varScale="1">
        <p:scale>
          <a:sx n="96" d="100"/>
          <a:sy n="96" d="100"/>
        </p:scale>
        <p:origin x="102" y="390"/>
      </p:cViewPr>
      <p:guideLst>
        <p:guide orient="horz" pos="2153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925A-4FBA-9785-FC73BAE0023E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925A-4FBA-9785-FC73BAE0023E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925A-4FBA-9785-FC73BAE0023E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925A-4FBA-9785-FC73BAE0023E}"/>
              </c:ext>
            </c:extLst>
          </c:dPt>
          <c:dLbls>
            <c:dLbl>
              <c:idx val="0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25A-4FBA-9785-FC73BAE0023E}"/>
                </c:ext>
              </c:extLst>
            </c:dLbl>
            <c:dLbl>
              <c:idx val="1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25A-4FBA-9785-FC73BAE0023E}"/>
                </c:ext>
              </c:extLst>
            </c:dLbl>
            <c:dLbl>
              <c:idx val="2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25A-4FBA-9785-FC73BAE0023E}"/>
                </c:ext>
              </c:extLst>
            </c:dLbl>
            <c:dLbl>
              <c:idx val="3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25A-4FBA-9785-FC73BAE0023E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24</c:v>
                </c:pt>
                <c:pt idx="3">
                  <c:v>38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25A-4FBA-9785-FC73BAE002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3A27-452F-B0DD-F609FAE75AC3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3A27-452F-B0DD-F609FAE75AC3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3A27-452F-B0DD-F609FAE75AC3}"/>
              </c:ext>
            </c:extLst>
          </c:dPt>
          <c:dLbls>
            <c:dLbl>
              <c:idx val="0"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27-452F-B0DD-F609FAE75AC3}"/>
                </c:ext>
              </c:extLst>
            </c:dLbl>
            <c:dLbl>
              <c:idx val="1"/>
              <c:numFmt formatCode="General" sourceLinked="0"/>
              <c:spPr>
                <a:effectLst/>
              </c:spPr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A27-452F-B0DD-F609FAE75AC3}"/>
                </c:ext>
              </c:extLst>
            </c:dLbl>
            <c:dLbl>
              <c:idx val="2"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27-452F-B0DD-F609FAE75AC3}"/>
                </c:ext>
              </c:extLst>
            </c:dLbl>
            <c:dLbl>
              <c:idx val="3"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A27-452F-B0DD-F609FAE75AC3}"/>
                </c:ext>
              </c:extLst>
            </c:dLbl>
            <c:dLbl>
              <c:idx val="4"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A27-452F-B0DD-F609FAE75AC3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의견이잘반경되지않아서</c:v>
                </c:pt>
                <c:pt idx="1">
                  <c:v>의견을제시할방법을몰라서</c:v>
                </c:pt>
                <c:pt idx="2">
                  <c:v>기타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38.4</c:v>
                </c:pt>
                <c:pt idx="1">
                  <c:v>53.7</c:v>
                </c:pt>
                <c:pt idx="2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A27-452F-B0DD-F609FAE75A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F5EA-441C-BDDF-9724B3197D60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F5EA-441C-BDDF-9724B3197D60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F5EA-441C-BDDF-9724B3197D60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F5EA-441C-BDDF-9724B3197D60}"/>
              </c:ext>
            </c:extLst>
          </c:dPt>
          <c:dLbls>
            <c:dLbl>
              <c:idx val="0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5EA-441C-BDDF-9724B3197D60}"/>
                </c:ext>
              </c:extLst>
            </c:dLbl>
            <c:dLbl>
              <c:idx val="1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5EA-441C-BDDF-9724B3197D60}"/>
                </c:ext>
              </c:extLst>
            </c:dLbl>
            <c:dLbl>
              <c:idx val="2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5EA-441C-BDDF-9724B3197D60}"/>
                </c:ext>
              </c:extLst>
            </c:dLbl>
            <c:dLbl>
              <c:idx val="3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5EA-441C-BDDF-9724B3197D60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1.4</c:v>
                </c:pt>
                <c:pt idx="1">
                  <c:v>5.9</c:v>
                </c:pt>
                <c:pt idx="2">
                  <c:v>16.100000000000001</c:v>
                </c:pt>
                <c:pt idx="3">
                  <c:v>44.9</c:v>
                </c:pt>
                <c:pt idx="4">
                  <c:v>31.9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5EA-441C-BDDF-9724B3197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18A3-4891-8E85-5D73469D9850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18A3-4891-8E85-5D73469D9850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18A3-4891-8E85-5D73469D9850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18A3-4891-8E85-5D73469D9850}"/>
              </c:ext>
            </c:extLst>
          </c:dPt>
          <c:dLbls>
            <c:dLbl>
              <c:idx val="0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8A3-4891-8E85-5D73469D9850}"/>
                </c:ext>
              </c:extLst>
            </c:dLbl>
            <c:dLbl>
              <c:idx val="1"/>
              <c:layout/>
              <c:numFmt formatCode="General" sourceLinked="0"/>
              <c:spPr>
                <a:effectLst/>
              </c:spPr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8A3-4891-8E85-5D73469D9850}"/>
                </c:ext>
              </c:extLst>
            </c:dLbl>
            <c:dLbl>
              <c:idx val="2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8A3-4891-8E85-5D73469D9850}"/>
                </c:ext>
              </c:extLst>
            </c:dLbl>
            <c:dLbl>
              <c:idx val="3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8A3-4891-8E85-5D73469D9850}"/>
                </c:ext>
              </c:extLst>
            </c:dLbl>
            <c:dLbl>
              <c:idx val="4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8A3-4891-8E85-5D73469D9850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식단이다양함</c:v>
                </c:pt>
                <c:pt idx="1">
                  <c:v>좋아하는음식이나와서</c:v>
                </c:pt>
                <c:pt idx="2">
                  <c:v>급식종사자가친절해서</c:v>
                </c:pt>
                <c:pt idx="3">
                  <c:v>음식이맛있음</c:v>
                </c:pt>
                <c:pt idx="4">
                  <c:v>급식이위생적이여서</c:v>
                </c:pt>
                <c:pt idx="5">
                  <c:v>기타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28</c:v>
                </c:pt>
                <c:pt idx="1">
                  <c:v>19.399999999999999</c:v>
                </c:pt>
                <c:pt idx="2">
                  <c:v>9.6</c:v>
                </c:pt>
                <c:pt idx="3">
                  <c:v>32.700000000000003</c:v>
                </c:pt>
                <c:pt idx="4">
                  <c:v>6.8</c:v>
                </c:pt>
                <c:pt idx="5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8A3-4891-8E85-5D73469D9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B8DE-497C-8243-F073A5D8D0E9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B8DE-497C-8243-F073A5D8D0E9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B8DE-497C-8243-F073A5D8D0E9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B8DE-497C-8243-F073A5D8D0E9}"/>
              </c:ext>
            </c:extLst>
          </c:dPt>
          <c:dLbls>
            <c:dLbl>
              <c:idx val="0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8DE-497C-8243-F073A5D8D0E9}"/>
                </c:ext>
              </c:extLst>
            </c:dLbl>
            <c:dLbl>
              <c:idx val="1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8DE-497C-8243-F073A5D8D0E9}"/>
                </c:ext>
              </c:extLst>
            </c:dLbl>
            <c:dLbl>
              <c:idx val="2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8DE-497C-8243-F073A5D8D0E9}"/>
                </c:ext>
              </c:extLst>
            </c:dLbl>
            <c:dLbl>
              <c:idx val="3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8DE-497C-8243-F073A5D8D0E9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식단이다양하지않음</c:v>
                </c:pt>
                <c:pt idx="1">
                  <c:v>싫어하는음식이나와서</c:v>
                </c:pt>
                <c:pt idx="2">
                  <c:v>급식종사자가불친절</c:v>
                </c:pt>
                <c:pt idx="3">
                  <c:v>음식이맛없음</c:v>
                </c:pt>
                <c:pt idx="4">
                  <c:v>급식이비위생적이라서</c:v>
                </c:pt>
                <c:pt idx="5">
                  <c:v>기타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26.6</c:v>
                </c:pt>
                <c:pt idx="1">
                  <c:v>15.2</c:v>
                </c:pt>
                <c:pt idx="2">
                  <c:v>16.5</c:v>
                </c:pt>
                <c:pt idx="3">
                  <c:v>30.4</c:v>
                </c:pt>
                <c:pt idx="4">
                  <c:v>2.5</c:v>
                </c:pt>
                <c:pt idx="5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8DE-497C-8243-F073A5D8D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2AC1-40B7-AD01-95F0E5324031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2AC1-40B7-AD01-95F0E5324031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2AC1-40B7-AD01-95F0E5324031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2AC1-40B7-AD01-95F0E5324031}"/>
              </c:ext>
            </c:extLst>
          </c:dPt>
          <c:dLbls>
            <c:dLbl>
              <c:idx val="0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AC1-40B7-AD01-95F0E5324031}"/>
                </c:ext>
              </c:extLst>
            </c:dLbl>
            <c:dLbl>
              <c:idx val="1"/>
              <c:layout/>
              <c:numFmt formatCode="General" sourceLinked="0"/>
              <c:spPr>
                <a:effectLst/>
              </c:spPr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AC1-40B7-AD01-95F0E5324031}"/>
                </c:ext>
              </c:extLst>
            </c:dLbl>
            <c:dLbl>
              <c:idx val="2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AC1-40B7-AD01-95F0E5324031}"/>
                </c:ext>
              </c:extLst>
            </c:dLbl>
            <c:dLbl>
              <c:idx val="3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AC1-40B7-AD01-95F0E5324031}"/>
                </c:ext>
              </c:extLst>
            </c:dLbl>
            <c:dLbl>
              <c:idx val="4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AC1-40B7-AD01-95F0E5324031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0.9</c:v>
                </c:pt>
                <c:pt idx="1">
                  <c:v>4.0999999999999996</c:v>
                </c:pt>
                <c:pt idx="2">
                  <c:v>23.2</c:v>
                </c:pt>
                <c:pt idx="3">
                  <c:v>37.299999999999997</c:v>
                </c:pt>
                <c:pt idx="4">
                  <c:v>34.5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AC1-40B7-AD01-95F0E53240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1E1C-49EA-AA25-B33F34B736BB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1E1C-49EA-AA25-B33F34B736BB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1E1C-49EA-AA25-B33F34B736BB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1E1C-49EA-AA25-B33F34B736BB}"/>
              </c:ext>
            </c:extLst>
          </c:dPt>
          <c:dLbls>
            <c:dLbl>
              <c:idx val="0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E1C-49EA-AA25-B33F34B736BB}"/>
                </c:ext>
              </c:extLst>
            </c:dLbl>
            <c:dLbl>
              <c:idx val="1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E1C-49EA-AA25-B33F34B736BB}"/>
                </c:ext>
              </c:extLst>
            </c:dLbl>
            <c:dLbl>
              <c:idx val="2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E1C-49EA-AA25-B33F34B736BB}"/>
                </c:ext>
              </c:extLst>
            </c:dLbl>
            <c:dLbl>
              <c:idx val="3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E1C-49EA-AA25-B33F34B736BB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0.7</c:v>
                </c:pt>
                <c:pt idx="1">
                  <c:v>5.6</c:v>
                </c:pt>
                <c:pt idx="2">
                  <c:v>21.7</c:v>
                </c:pt>
                <c:pt idx="3">
                  <c:v>36.4</c:v>
                </c:pt>
                <c:pt idx="4">
                  <c:v>35.5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E1C-49EA-AA25-B33F34B736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FE55-4A82-AFB0-4817F6267065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FE55-4A82-AFB0-4817F6267065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FE55-4A82-AFB0-4817F6267065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FE55-4A82-AFB0-4817F6267065}"/>
              </c:ext>
            </c:extLst>
          </c:dPt>
          <c:dLbls>
            <c:dLbl>
              <c:idx val="0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55-4A82-AFB0-4817F6267065}"/>
                </c:ext>
              </c:extLst>
            </c:dLbl>
            <c:dLbl>
              <c:idx val="1"/>
              <c:layout/>
              <c:numFmt formatCode="General" sourceLinked="0"/>
              <c:spPr>
                <a:effectLst/>
              </c:spPr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E55-4A82-AFB0-4817F6267065}"/>
                </c:ext>
              </c:extLst>
            </c:dLbl>
            <c:dLbl>
              <c:idx val="2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E55-4A82-AFB0-4817F6267065}"/>
                </c:ext>
              </c:extLst>
            </c:dLbl>
            <c:dLbl>
              <c:idx val="3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E55-4A82-AFB0-4817F6267065}"/>
                </c:ext>
              </c:extLst>
            </c:dLbl>
            <c:dLbl>
              <c:idx val="4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E55-4A82-AFB0-4817F6267065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0.3</c:v>
                </c:pt>
                <c:pt idx="1">
                  <c:v>3.4</c:v>
                </c:pt>
                <c:pt idx="2">
                  <c:v>15.3</c:v>
                </c:pt>
                <c:pt idx="3">
                  <c:v>44.5</c:v>
                </c:pt>
                <c:pt idx="4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E55-4A82-AFB0-4817F6267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FA46-45E8-A3C4-36495FE242B4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FA46-45E8-A3C4-36495FE242B4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FA46-45E8-A3C4-36495FE242B4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FA46-45E8-A3C4-36495FE242B4}"/>
              </c:ext>
            </c:extLst>
          </c:dPt>
          <c:dLbls>
            <c:dLbl>
              <c:idx val="0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A46-45E8-A3C4-36495FE242B4}"/>
                </c:ext>
              </c:extLst>
            </c:dLbl>
            <c:dLbl>
              <c:idx val="1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A46-45E8-A3C4-36495FE242B4}"/>
                </c:ext>
              </c:extLst>
            </c:dLbl>
            <c:dLbl>
              <c:idx val="2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A46-45E8-A3C4-36495FE242B4}"/>
                </c:ext>
              </c:extLst>
            </c:dLbl>
            <c:dLbl>
              <c:idx val="3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A46-45E8-A3C4-36495FE242B4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식기류가 청결하지 않아서</c:v>
                </c:pt>
                <c:pt idx="1">
                  <c:v>식당이 지저분해서</c:v>
                </c:pt>
                <c:pt idx="2">
                  <c:v>급식시설이 낡아서</c:v>
                </c:pt>
                <c:pt idx="3">
                  <c:v>급식종사자의 비위생적인 행동때문에</c:v>
                </c:pt>
                <c:pt idx="4">
                  <c:v>이물질이 나와서</c:v>
                </c:pt>
                <c:pt idx="5">
                  <c:v>기타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17.5</c:v>
                </c:pt>
                <c:pt idx="2">
                  <c:v>0</c:v>
                </c:pt>
                <c:pt idx="3">
                  <c:v>2.5</c:v>
                </c:pt>
                <c:pt idx="4">
                  <c:v>30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A46-45E8-A3C4-36495FE242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6F1A-4DDC-BFCB-F7D87E312A71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6F1A-4DDC-BFCB-F7D87E312A71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6F1A-4DDC-BFCB-F7D87E312A71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6F1A-4DDC-BFCB-F7D87E312A71}"/>
              </c:ext>
            </c:extLst>
          </c:dPt>
          <c:dLbls>
            <c:dLbl>
              <c:idx val="0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F1A-4DDC-BFCB-F7D87E312A71}"/>
                </c:ext>
              </c:extLst>
            </c:dLbl>
            <c:dLbl>
              <c:idx val="1"/>
              <c:layout/>
              <c:numFmt formatCode="General" sourceLinked="0"/>
              <c:spPr>
                <a:effectLst/>
              </c:spPr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F1A-4DDC-BFCB-F7D87E312A71}"/>
                </c:ext>
              </c:extLst>
            </c:dLbl>
            <c:dLbl>
              <c:idx val="2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F1A-4DDC-BFCB-F7D87E312A71}"/>
                </c:ext>
              </c:extLst>
            </c:dLbl>
            <c:dLbl>
              <c:idx val="3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F1A-4DDC-BFCB-F7D87E312A71}"/>
                </c:ext>
              </c:extLst>
            </c:dLbl>
            <c:dLbl>
              <c:idx val="4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F1A-4DDC-BFCB-F7D87E312A71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7</c:v>
                </c:pt>
                <c:pt idx="2">
                  <c:v>32</c:v>
                </c:pt>
                <c:pt idx="3">
                  <c:v>34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F1A-4DDC-BFCB-F7D87E312A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8EE3-43D3-9CF7-908C8577FE57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8EE3-43D3-9CF7-908C8577FE57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8EE3-43D3-9CF7-908C8577FE57}"/>
              </c:ext>
            </c:extLst>
          </c:dPt>
          <c:dLbls>
            <c:dLbl>
              <c:idx val="0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EE3-43D3-9CF7-908C8577FE57}"/>
                </c:ext>
              </c:extLst>
            </c:dLbl>
            <c:dLbl>
              <c:idx val="1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EE3-43D3-9CF7-908C8577FE57}"/>
                </c:ext>
              </c:extLst>
            </c:dLbl>
            <c:dLbl>
              <c:idx val="2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EE3-43D3-9CF7-908C8577FE57}"/>
                </c:ext>
              </c:extLst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E3-43D3-9CF7-908C8577FE57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관심이없어서</c:v>
                </c:pt>
                <c:pt idx="1">
                  <c:v>내용이어려워서</c:v>
                </c:pt>
                <c:pt idx="2">
                  <c:v>기타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65.8</c:v>
                </c:pt>
                <c:pt idx="1">
                  <c:v>10.5</c:v>
                </c:pt>
                <c:pt idx="2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E3-43D3-9CF7-908C8577FE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C978-450A-AD5D-CD54F2204B1A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C978-450A-AD5D-CD54F2204B1A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C978-450A-AD5D-CD54F2204B1A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C978-450A-AD5D-CD54F2204B1A}"/>
              </c:ext>
            </c:extLst>
          </c:dPt>
          <c:dLbls>
            <c:dLbl>
              <c:idx val="0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978-450A-AD5D-CD54F2204B1A}"/>
                </c:ext>
              </c:extLst>
            </c:dLbl>
            <c:dLbl>
              <c:idx val="1"/>
              <c:layout/>
              <c:numFmt formatCode="General" sourceLinked="0"/>
              <c:spPr>
                <a:effectLst/>
              </c:spPr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978-450A-AD5D-CD54F2204B1A}"/>
                </c:ext>
              </c:extLst>
            </c:dLbl>
            <c:dLbl>
              <c:idx val="2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978-450A-AD5D-CD54F2204B1A}"/>
                </c:ext>
              </c:extLst>
            </c:dLbl>
            <c:dLbl>
              <c:idx val="3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978-450A-AD5D-CD54F2204B1A}"/>
                </c:ext>
              </c:extLst>
            </c:dLbl>
            <c:dLbl>
              <c:idx val="4"/>
              <c:layout/>
              <c:showLegendKey val="0"/>
              <c:showVal val="0"/>
              <c:showCatName val="0"/>
              <c:showSerName val="0"/>
              <c:showPercent val="1"/>
              <c:showBubbleSize val="0"/>
              <c:separator>.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978-450A-AD5D-CD54F2204B1A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7</c:v>
                </c:pt>
                <c:pt idx="2">
                  <c:v>25</c:v>
                </c:pt>
                <c:pt idx="3">
                  <c:v>32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978-450A-AD5D-CD54F2204B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08687198162079"/>
          <c:y val="9.6491254866123199E-2"/>
          <c:w val="0.59795224666595459"/>
          <c:h val="0.7989193797111511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explosion val="6"/>
          <c:dPt>
            <c:idx val="0"/>
            <c:bubble3D val="0"/>
            <c:spPr>
              <a:gradFill flip="none" rotWithShape="1">
                <a:gsLst>
                  <a:gs pos="0">
                    <a:srgbClr val="019EFF">
                      <a:tint val="66000"/>
                      <a:satMod val="160000"/>
                    </a:srgbClr>
                  </a:gs>
                  <a:gs pos="50000">
                    <a:srgbClr val="019EFF">
                      <a:tint val="44500"/>
                      <a:satMod val="160000"/>
                    </a:srgbClr>
                  </a:gs>
                  <a:gs pos="100000">
                    <a:srgbClr val="019EFF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D4C3-4053-94D4-C1B960F7311F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FFCF01">
                      <a:tint val="66000"/>
                      <a:satMod val="160000"/>
                    </a:srgbClr>
                  </a:gs>
                  <a:gs pos="50000">
                    <a:srgbClr val="FFCF01">
                      <a:tint val="44500"/>
                      <a:satMod val="160000"/>
                    </a:srgbClr>
                  </a:gs>
                  <a:gs pos="100000">
                    <a:srgbClr val="FFCF01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D4C3-4053-94D4-C1B960F7311F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rgbClr val="92CC00">
                      <a:tint val="66000"/>
                      <a:satMod val="160000"/>
                    </a:srgbClr>
                  </a:gs>
                  <a:gs pos="50000">
                    <a:srgbClr val="92CC00">
                      <a:tint val="44500"/>
                      <a:satMod val="160000"/>
                    </a:srgbClr>
                  </a:gs>
                  <a:gs pos="100000">
                    <a:srgbClr val="92CC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5-D4C3-4053-94D4-C1B960F7311F}"/>
              </c:ext>
            </c:extLst>
          </c:dPt>
          <c:dPt>
            <c:idx val="3"/>
            <c:bubble3D val="0"/>
            <c:spPr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7-D4C3-4053-94D4-C1B960F7311F}"/>
              </c:ext>
            </c:extLst>
          </c:dPt>
          <c:dLbls>
            <c:dLbl>
              <c:idx val="0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4C3-4053-94D4-C1B960F7311F}"/>
                </c:ext>
              </c:extLst>
            </c:dLbl>
            <c:dLbl>
              <c:idx val="1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0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4C3-4053-94D4-C1B960F7311F}"/>
                </c:ext>
              </c:extLst>
            </c:dLbl>
            <c:dLbl>
              <c:idx val="2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4C3-4053-94D4-C1B960F7311F}"/>
                </c:ext>
              </c:extLst>
            </c:dLbl>
            <c:dLbl>
              <c:idx val="3"/>
              <c:layout/>
              <c:numFmt formatCode="General" sourceLinked="0"/>
              <c:spPr/>
              <c:txPr>
                <a:bodyPr/>
                <a:lstStyle/>
                <a:p>
                  <a:pPr>
                    <a:defRPr sz="1100" b="1">
                      <a:ea typeface="맑은 고딕"/>
                    </a:defRPr>
                  </a:pPr>
                  <a:endParaRPr lang="ko-K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4C3-4053-94D4-C1B960F7311F}"/>
                </c:ext>
              </c:extLst>
            </c:dLbl>
            <c:numFmt formatCode="General" sourceLinked="0"/>
            <c:spPr>
              <a:effectLst/>
            </c:spPr>
            <c:txPr>
              <a:bodyPr/>
              <a:lstStyle/>
              <a:p>
                <a:pPr>
                  <a:defRPr sz="1100" b="1">
                    <a:ea typeface="맑은 고딕"/>
                  </a:defRPr>
                </a:pPr>
                <a:endParaRPr lang="ko-K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전혀그렇지않다</c:v>
                </c:pt>
                <c:pt idx="1">
                  <c:v>그렇지않다</c:v>
                </c:pt>
                <c:pt idx="2">
                  <c:v>보통이다</c:v>
                </c:pt>
                <c:pt idx="3">
                  <c:v>그렇다</c:v>
                </c:pt>
                <c:pt idx="4">
                  <c:v>매우그렇다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2.4</c:v>
                </c:pt>
                <c:pt idx="1">
                  <c:v>8.4</c:v>
                </c:pt>
                <c:pt idx="2">
                  <c:v>35.5</c:v>
                </c:pt>
                <c:pt idx="3">
                  <c:v>28.9</c:v>
                </c:pt>
                <c:pt idx="4">
                  <c:v>24.6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4C3-4053-94D4-C1B960F73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9525" cap="flat" cmpd="sng" algn="ctr">
          <a:noFill/>
          <a:prstDash val="solid"/>
          <a:round/>
        </a:ln>
      </c:spPr>
    </c:plotArea>
    <c:plotVisOnly val="1"/>
    <c:dispBlanksAs val="gap"/>
    <c:showDLblsOverMax val="1"/>
  </c:chart>
  <c:txPr>
    <a:bodyPr/>
    <a:lstStyle/>
    <a:p>
      <a:pPr>
        <a:defRPr sz="1800"/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-1" styleIndex="-1"/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6C611B28-B2BD-4890-BAD1-7B770186FE42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419B0CED-2041-4098-94E9-07922694BBE6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19B0CED-2041-4098-94E9-07922694BBE6}" type="slidenum">
              <a:rPr lang="en-US" altLang="en-US"/>
              <a:pPr lvl="0">
                <a:defRPr lang="ko-KR" altLang="en-US"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C01B-AA72-469C-921D-FE0AB68CB450}" type="datetimeFigureOut">
              <a:rPr lang="ko-KR" altLang="en-US" smtClean="0"/>
              <a:t>2023-12-28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1E5-C95C-4FB3-A3AB-A235D96763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783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본문" type="vertTx" preserve="1">
  <p:cSld name="제목 및 세로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C01B-AA72-469C-921D-FE0AB68CB450}" type="datetimeFigureOut">
              <a:rPr lang="ko-KR" altLang="en-US" smtClean="0"/>
              <a:t>2023-12-28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1E5-C95C-4FB3-A3AB-A235D96763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639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및 설명" type="objTx" preserve="1">
  <p:cSld name="내용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497C01B-AA72-469C-921D-FE0AB68CB450}" type="datetime1">
              <a:rPr lang="ko-KR" altLang="en-US"/>
              <a:pPr lvl="0">
                <a:defRPr lang="ko-KR" altLang="en-US"/>
              </a:pPr>
              <a:t>2023-12-28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07F21E5-C95C-4FB3-A3AB-A235D96763E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7C01B-AA72-469C-921D-FE0AB68CB450}" type="datetimeFigureOut">
              <a:rPr lang="ko-KR" altLang="en-US" smtClean="0"/>
              <a:t>2023-12-28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F21E5-C95C-4FB3-A3AB-A235D96763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766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38"/>
          <p:cNvSpPr txBox="1"/>
          <p:nvPr/>
        </p:nvSpPr>
        <p:spPr>
          <a:xfrm>
            <a:off x="287524" y="2348880"/>
            <a:ext cx="873452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4100" dirty="0">
                <a:solidFill>
                  <a:schemeClr val="tx1"/>
                </a:solidFill>
                <a:ea typeface="1훈정글북 R"/>
              </a:rPr>
              <a:t>20</a:t>
            </a:r>
            <a:r>
              <a:rPr lang="en-US" altLang="ko-KR" sz="4100" dirty="0" smtClean="0">
                <a:solidFill>
                  <a:schemeClr val="tx1"/>
                </a:solidFill>
                <a:ea typeface="1훈정글북 R"/>
              </a:rPr>
              <a:t>23</a:t>
            </a:r>
            <a:r>
              <a:rPr lang="ko-KR" altLang="en-US" sz="4100" dirty="0" smtClean="0">
                <a:solidFill>
                  <a:schemeClr val="tx1"/>
                </a:solidFill>
                <a:ea typeface="1훈정글북 R"/>
              </a:rPr>
              <a:t>년 </a:t>
            </a:r>
            <a:r>
              <a:rPr lang="ko-KR" altLang="en-US" sz="4100" dirty="0">
                <a:solidFill>
                  <a:schemeClr val="tx1"/>
                </a:solidFill>
                <a:ea typeface="1훈정글북 R"/>
              </a:rPr>
              <a:t>학교급식 </a:t>
            </a:r>
            <a:r>
              <a:rPr lang="ko-KR" altLang="en-US" sz="4100" dirty="0" smtClean="0">
                <a:solidFill>
                  <a:schemeClr val="tx1"/>
                </a:solidFill>
                <a:ea typeface="1훈정글북 R"/>
              </a:rPr>
              <a:t>만족도조사 </a:t>
            </a:r>
            <a:r>
              <a:rPr lang="ko-KR" altLang="en-US" sz="4100" dirty="0">
                <a:solidFill>
                  <a:schemeClr val="tx1"/>
                </a:solidFill>
                <a:ea typeface="1훈정글북 R"/>
              </a:rPr>
              <a:t>결과</a:t>
            </a:r>
          </a:p>
          <a:p>
            <a:pPr lvl="0" algn="ctr">
              <a:defRPr lang="ko-KR" altLang="en-US"/>
            </a:pPr>
            <a:endParaRPr lang="ko-KR" altLang="en-US" sz="4100" dirty="0">
              <a:solidFill>
                <a:schemeClr val="tx1"/>
              </a:solidFill>
              <a:ea typeface="1훈정글북 R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3968" y="4293096"/>
            <a:ext cx="454804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/>
              <a:t>조사대상</a:t>
            </a:r>
            <a:r>
              <a:rPr lang="en-US" altLang="ko-KR" dirty="0" smtClean="0"/>
              <a:t>: </a:t>
            </a:r>
            <a:r>
              <a:rPr lang="ko-KR" altLang="en-US" dirty="0" smtClean="0"/>
              <a:t>양서고등학교 전교생 </a:t>
            </a:r>
            <a:endParaRPr lang="en-US" altLang="ko-KR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/>
              <a:t>조사기간</a:t>
            </a:r>
            <a:r>
              <a:rPr lang="en-US" altLang="ko-KR" dirty="0" smtClean="0"/>
              <a:t>: 2023.07.10~2023.07.19(10</a:t>
            </a:r>
            <a:r>
              <a:rPr lang="ko-KR" altLang="en-US" dirty="0" smtClean="0"/>
              <a:t>일</a:t>
            </a:r>
            <a:r>
              <a:rPr lang="en-US" altLang="ko-KR" dirty="0" smtClean="0"/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/>
              <a:t>조사방법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설문지조사</a:t>
            </a:r>
            <a:endParaRPr lang="ko-KR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540" y="584684"/>
            <a:ext cx="76328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결과보고</a:t>
            </a:r>
            <a:endParaRPr lang="en-US" altLang="ko-KR" b="1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우리학교 국은 </a:t>
            </a:r>
            <a:r>
              <a:rPr lang="ko-KR" altLang="en-US" dirty="0" err="1" smtClean="0"/>
              <a:t>염도계를</a:t>
            </a:r>
            <a:r>
              <a:rPr lang="ko-KR" altLang="en-US" dirty="0" smtClean="0"/>
              <a:t> 이용하고 있으며 </a:t>
            </a:r>
            <a:r>
              <a:rPr lang="ko-KR" altLang="en-US" dirty="0" err="1" smtClean="0"/>
              <a:t>맑은국은</a:t>
            </a:r>
            <a:r>
              <a:rPr lang="ko-KR" altLang="en-US" dirty="0" smtClean="0"/>
              <a:t> 염도</a:t>
            </a:r>
            <a:r>
              <a:rPr lang="en-US" altLang="ko-KR" dirty="0" smtClean="0"/>
              <a:t>0.6,  </a:t>
            </a:r>
            <a:r>
              <a:rPr lang="ko-KR" altLang="en-US" dirty="0" smtClean="0"/>
              <a:t>찌개 및 </a:t>
            </a:r>
            <a:r>
              <a:rPr lang="ko-KR" altLang="en-US" dirty="0" err="1" smtClean="0"/>
              <a:t>면요리는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0.8~0.9</a:t>
            </a:r>
            <a:r>
              <a:rPr lang="ko-KR" altLang="en-US" dirty="0" smtClean="0"/>
              <a:t>로 맞추고 있습니다</a:t>
            </a:r>
            <a:r>
              <a:rPr lang="en-US" altLang="ko-KR" dirty="0" smtClean="0"/>
              <a:t>.</a:t>
            </a:r>
          </a:p>
          <a:p>
            <a:pPr marL="342900" indent="-342900">
              <a:buAutoNum type="arabicPeriod"/>
            </a:pP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우리학교는 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과일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김치 등은 </a:t>
            </a:r>
            <a:r>
              <a:rPr lang="ko-KR" altLang="en-US" dirty="0" err="1" smtClean="0"/>
              <a:t>자율배식을</a:t>
            </a:r>
            <a:r>
              <a:rPr lang="ko-KR" altLang="en-US" dirty="0" smtClean="0"/>
              <a:t> 하고 있습니다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하루 </a:t>
            </a:r>
            <a:r>
              <a:rPr lang="en-US" altLang="ko-KR" dirty="0" smtClean="0"/>
              <a:t>3</a:t>
            </a:r>
            <a:r>
              <a:rPr lang="ko-KR" altLang="en-US" dirty="0" smtClean="0"/>
              <a:t>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주말까지 모두 급식이 운영되고 있으므로 </a:t>
            </a:r>
            <a:r>
              <a:rPr lang="ko-KR" altLang="en-US" dirty="0" err="1" smtClean="0"/>
              <a:t>배식대</a:t>
            </a:r>
            <a:r>
              <a:rPr lang="ko-KR" altLang="en-US" dirty="0" smtClean="0"/>
              <a:t> 청결을 유지하기 위해 학생들의 노력이 필요합니다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배식대에서</a:t>
            </a:r>
            <a:r>
              <a:rPr lang="ko-KR" altLang="en-US" dirty="0" smtClean="0"/>
              <a:t> 머리를 만지거나 큰 소리로 대화하는 것은 삼가해주시기 바랍니다</a:t>
            </a:r>
            <a:r>
              <a:rPr lang="en-US" altLang="ko-KR" dirty="0" smtClean="0"/>
              <a:t>. </a:t>
            </a:r>
          </a:p>
          <a:p>
            <a:pPr marL="342900" indent="-342900">
              <a:buAutoNum type="arabicPeriod"/>
            </a:pP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학생들이 선호하는 메뉴나 먹고 싶은 부식이 있으시면 급식에 관한 문의사항이 있으시면 언제든지 </a:t>
            </a:r>
            <a:r>
              <a:rPr lang="ko-KR" altLang="en-US" dirty="0" err="1" smtClean="0"/>
              <a:t>급식실로</a:t>
            </a:r>
            <a:r>
              <a:rPr lang="ko-KR" altLang="en-US" dirty="0" smtClean="0"/>
              <a:t> 오시면 반영해드리겠습니다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514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354" y="773417"/>
            <a:ext cx="3852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dirty="0"/>
              <a:t>1.</a:t>
            </a:r>
            <a:r>
              <a:rPr lang="ko-KR" altLang="en-US" dirty="0"/>
              <a:t> </a:t>
            </a:r>
            <a:r>
              <a:rPr lang="ko-KR" altLang="en-US" dirty="0" smtClean="0"/>
              <a:t>우리학교 급식은 </a:t>
            </a:r>
            <a:r>
              <a:rPr lang="ko-KR" altLang="en-US" dirty="0"/>
              <a:t>건강과 올바른 식생활 형성에 도움을 </a:t>
            </a:r>
            <a:r>
              <a:rPr lang="ko-KR" altLang="en-US" dirty="0" smtClean="0"/>
              <a:t>준 다라고 </a:t>
            </a:r>
            <a:r>
              <a:rPr lang="ko-KR" altLang="en-US" dirty="0"/>
              <a:t>생각하십니까</a:t>
            </a:r>
            <a:r>
              <a:rPr lang="en-US" altLang="ko-KR" dirty="0"/>
              <a:t>?</a:t>
            </a:r>
          </a:p>
        </p:txBody>
      </p:sp>
      <p:graphicFrame>
        <p:nvGraphicFramePr>
          <p:cNvPr id="5" name="차트 45"/>
          <p:cNvGraphicFramePr/>
          <p:nvPr>
            <p:extLst>
              <p:ext uri="{D42A27DB-BD31-4B8C-83A1-F6EECF244321}">
                <p14:modId xmlns:p14="http://schemas.microsoft.com/office/powerpoint/2010/main" val="1883666243"/>
              </p:ext>
            </p:extLst>
          </p:nvPr>
        </p:nvGraphicFramePr>
        <p:xfrm>
          <a:off x="-528736" y="1700808"/>
          <a:ext cx="5184576" cy="3943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41722" y="748927"/>
            <a:ext cx="3996445" cy="640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 dirty="0"/>
              <a:t>2. </a:t>
            </a:r>
            <a:r>
              <a:rPr lang="ko-KR" altLang="ko-KR" dirty="0" smtClean="0"/>
              <a:t>우리학교에서 </a:t>
            </a:r>
            <a:r>
              <a:rPr lang="ko-KR" altLang="ko-KR" dirty="0"/>
              <a:t>제공하는 음식의 </a:t>
            </a:r>
          </a:p>
          <a:p>
            <a:pPr>
              <a:defRPr/>
            </a:pPr>
            <a:r>
              <a:rPr lang="ko-KR" altLang="ko-KR" dirty="0"/>
              <a:t>간은 적당하다고 생각하십니까?</a:t>
            </a:r>
          </a:p>
        </p:txBody>
      </p:sp>
      <p:graphicFrame>
        <p:nvGraphicFramePr>
          <p:cNvPr id="7" name="차트 45"/>
          <p:cNvGraphicFramePr/>
          <p:nvPr>
            <p:extLst>
              <p:ext uri="{D42A27DB-BD31-4B8C-83A1-F6EECF244321}">
                <p14:modId xmlns:p14="http://schemas.microsoft.com/office/powerpoint/2010/main" val="3304277080"/>
              </p:ext>
            </p:extLst>
          </p:nvPr>
        </p:nvGraphicFramePr>
        <p:xfrm>
          <a:off x="3798089" y="1718222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rcRect t="5510" r="250"/>
          <a:stretch>
            <a:fillRect/>
          </a:stretch>
        </p:blipFill>
        <p:spPr>
          <a:xfrm>
            <a:off x="155340" y="5661248"/>
            <a:ext cx="4104456" cy="61206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4"/>
          <a:srcRect t="5510" r="250"/>
          <a:stretch>
            <a:fillRect/>
          </a:stretch>
        </p:blipFill>
        <p:spPr>
          <a:xfrm>
            <a:off x="4835860" y="5661248"/>
            <a:ext cx="4104456" cy="6120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352" y="574807"/>
            <a:ext cx="3996444" cy="909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/>
              <a:t>3. 우리 학교에서 사용하고 있는 </a:t>
            </a:r>
          </a:p>
          <a:p>
            <a:pPr>
              <a:defRPr/>
            </a:pPr>
            <a:r>
              <a:rPr lang="ko-KR" altLang="ko-KR"/>
              <a:t>식재료는 신선하고 품질이 좋은 것을 사용한다고 생각하십니까?</a:t>
            </a:r>
          </a:p>
        </p:txBody>
      </p:sp>
      <p:graphicFrame>
        <p:nvGraphicFramePr>
          <p:cNvPr id="5" name="차트 45"/>
          <p:cNvGraphicFramePr/>
          <p:nvPr>
            <p:extLst>
              <p:ext uri="{D42A27DB-BD31-4B8C-83A1-F6EECF244321}">
                <p14:modId xmlns:p14="http://schemas.microsoft.com/office/powerpoint/2010/main" val="830214595"/>
              </p:ext>
            </p:extLst>
          </p:nvPr>
        </p:nvGraphicFramePr>
        <p:xfrm>
          <a:off x="-816768" y="1582914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35860" y="628720"/>
            <a:ext cx="3996444" cy="64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/>
              <a:t>4. 우리 학교급식은 위생적이고 </a:t>
            </a:r>
          </a:p>
          <a:p>
            <a:pPr>
              <a:defRPr/>
            </a:pPr>
            <a:r>
              <a:rPr lang="ko-KR" altLang="ko-KR"/>
              <a:t>안전하다고 생각하십니까?</a:t>
            </a:r>
          </a:p>
        </p:txBody>
      </p:sp>
      <p:graphicFrame>
        <p:nvGraphicFramePr>
          <p:cNvPr id="7" name="차트 45"/>
          <p:cNvGraphicFramePr/>
          <p:nvPr/>
        </p:nvGraphicFramePr>
        <p:xfrm>
          <a:off x="3690077" y="1646214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rcRect t="5510" r="250"/>
          <a:stretch>
            <a:fillRect/>
          </a:stretch>
        </p:blipFill>
        <p:spPr>
          <a:xfrm>
            <a:off x="155340" y="5661248"/>
            <a:ext cx="4104456" cy="61206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4"/>
          <a:srcRect t="5510" r="250"/>
          <a:stretch>
            <a:fillRect/>
          </a:stretch>
        </p:blipFill>
        <p:spPr>
          <a:xfrm>
            <a:off x="4835860" y="5661248"/>
            <a:ext cx="4104456" cy="6120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9356" y="553475"/>
            <a:ext cx="3996444" cy="643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/>
              <a:t>4-1. (전혀/그렇지 않다로 응답한 경우) 이유는 무엇입니까?</a:t>
            </a:r>
          </a:p>
        </p:txBody>
      </p:sp>
      <p:graphicFrame>
        <p:nvGraphicFramePr>
          <p:cNvPr id="5" name="차트 45"/>
          <p:cNvGraphicFramePr/>
          <p:nvPr>
            <p:extLst>
              <p:ext uri="{D42A27DB-BD31-4B8C-83A1-F6EECF244321}">
                <p14:modId xmlns:p14="http://schemas.microsoft.com/office/powerpoint/2010/main" val="1249957053"/>
              </p:ext>
            </p:extLst>
          </p:nvPr>
        </p:nvGraphicFramePr>
        <p:xfrm>
          <a:off x="-468560" y="1237108"/>
          <a:ext cx="5388768" cy="5014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91844" y="476672"/>
            <a:ext cx="3996444" cy="64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/>
              <a:t>5. 우리학교에서 운영하는 영양·식생활 교육이 도움이 됩니까?</a:t>
            </a:r>
          </a:p>
        </p:txBody>
      </p:sp>
      <p:graphicFrame>
        <p:nvGraphicFramePr>
          <p:cNvPr id="7" name="차트 45"/>
          <p:cNvGraphicFramePr/>
          <p:nvPr>
            <p:extLst>
              <p:ext uri="{D42A27DB-BD31-4B8C-83A1-F6EECF244321}">
                <p14:modId xmlns:p14="http://schemas.microsoft.com/office/powerpoint/2010/main" val="218374806"/>
              </p:ext>
            </p:extLst>
          </p:nvPr>
        </p:nvGraphicFramePr>
        <p:xfrm>
          <a:off x="3726081" y="1772816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4"/>
          <a:srcRect l="2036" t="14636"/>
          <a:stretch/>
        </p:blipFill>
        <p:spPr>
          <a:xfrm>
            <a:off x="107504" y="5481228"/>
            <a:ext cx="4680520" cy="68307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5"/>
          <a:srcRect t="5510" r="250"/>
          <a:stretch>
            <a:fillRect/>
          </a:stretch>
        </p:blipFill>
        <p:spPr>
          <a:xfrm>
            <a:off x="4824028" y="5514628"/>
            <a:ext cx="4104456" cy="6120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9356" y="769499"/>
            <a:ext cx="3996444" cy="643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 dirty="0"/>
              <a:t>5-1. (전혀/그렇지 않다고 응답한 경우) 이유는 무엇입니까?</a:t>
            </a:r>
          </a:p>
        </p:txBody>
      </p:sp>
      <p:graphicFrame>
        <p:nvGraphicFramePr>
          <p:cNvPr id="5" name="차트 45"/>
          <p:cNvGraphicFramePr/>
          <p:nvPr>
            <p:extLst>
              <p:ext uri="{D42A27DB-BD31-4B8C-83A1-F6EECF244321}">
                <p14:modId xmlns:p14="http://schemas.microsoft.com/office/powerpoint/2010/main" val="3319702307"/>
              </p:ext>
            </p:extLst>
          </p:nvPr>
        </p:nvGraphicFramePr>
        <p:xfrm>
          <a:off x="-816768" y="1394186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75820" y="578044"/>
            <a:ext cx="3996444" cy="906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 dirty="0"/>
              <a:t>6. 우리 학교는 올바른 식사와 </a:t>
            </a:r>
            <a:r>
              <a:rPr lang="ko-KR" altLang="ko-KR" dirty="0" err="1"/>
              <a:t>배식지도</a:t>
            </a:r>
            <a:r>
              <a:rPr lang="ko-KR" altLang="ko-KR" dirty="0"/>
              <a:t> 관해 선생님이나 영양선생님이 지도를 해주신다.</a:t>
            </a:r>
          </a:p>
        </p:txBody>
      </p:sp>
      <p:graphicFrame>
        <p:nvGraphicFramePr>
          <p:cNvPr id="7" name="차트 45"/>
          <p:cNvGraphicFramePr/>
          <p:nvPr>
            <p:extLst>
              <p:ext uri="{D42A27DB-BD31-4B8C-83A1-F6EECF244321}">
                <p14:modId xmlns:p14="http://schemas.microsoft.com/office/powerpoint/2010/main" val="3672391928"/>
              </p:ext>
            </p:extLst>
          </p:nvPr>
        </p:nvGraphicFramePr>
        <p:xfrm>
          <a:off x="3546061" y="1457487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rcRect t="5510" r="250"/>
          <a:stretch>
            <a:fillRect/>
          </a:stretch>
        </p:blipFill>
        <p:spPr>
          <a:xfrm>
            <a:off x="4716016" y="5229200"/>
            <a:ext cx="4104456" cy="612068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230" y="5193196"/>
            <a:ext cx="3052832" cy="6969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9356" y="733495"/>
            <a:ext cx="3996444" cy="643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 dirty="0"/>
              <a:t>7. 우리 학교는 </a:t>
            </a:r>
            <a:r>
              <a:rPr lang="ko-KR" altLang="ko-KR" dirty="0" smtClean="0"/>
              <a:t>급식</a:t>
            </a:r>
            <a:r>
              <a:rPr lang="en-US" altLang="ko-KR" dirty="0" smtClean="0"/>
              <a:t> </a:t>
            </a:r>
            <a:r>
              <a:rPr lang="ko-KR" altLang="ko-KR" dirty="0" smtClean="0"/>
              <a:t>운영과 </a:t>
            </a:r>
            <a:r>
              <a:rPr lang="ko-KR" altLang="ko-KR" dirty="0"/>
              <a:t>관련하여 소통이 잘된다고 생각하십니까?</a:t>
            </a:r>
          </a:p>
        </p:txBody>
      </p:sp>
      <p:graphicFrame>
        <p:nvGraphicFramePr>
          <p:cNvPr id="5" name="차트 45"/>
          <p:cNvGraphicFramePr/>
          <p:nvPr/>
        </p:nvGraphicFramePr>
        <p:xfrm>
          <a:off x="-816768" y="1394186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75820" y="700728"/>
            <a:ext cx="3996444" cy="64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 dirty="0"/>
              <a:t>7-1. (전혀/그렇지 않다고 응답한 경우) 이유는 무엇입니까?</a:t>
            </a:r>
          </a:p>
        </p:txBody>
      </p:sp>
      <p:graphicFrame>
        <p:nvGraphicFramePr>
          <p:cNvPr id="7" name="차트 45"/>
          <p:cNvGraphicFramePr/>
          <p:nvPr/>
        </p:nvGraphicFramePr>
        <p:xfrm>
          <a:off x="3546061" y="1457487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rcRect t="5510" r="250"/>
          <a:stretch>
            <a:fillRect/>
          </a:stretch>
        </p:blipFill>
        <p:spPr>
          <a:xfrm>
            <a:off x="245350" y="5193196"/>
            <a:ext cx="4104456" cy="612068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5"/>
          <a:srcRect t="5861" b="20511"/>
          <a:stretch/>
        </p:blipFill>
        <p:spPr>
          <a:xfrm>
            <a:off x="5040052" y="5214383"/>
            <a:ext cx="3312368" cy="7562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9356" y="800708"/>
            <a:ext cx="3996444" cy="643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/>
              <a:t>8. </a:t>
            </a:r>
            <a:r>
              <a:rPr lang="ko-KR" altLang="ko-KR" dirty="0"/>
              <a:t>우리 학교급식에 전반적으로 만족합니까?</a:t>
            </a:r>
          </a:p>
        </p:txBody>
      </p:sp>
      <p:graphicFrame>
        <p:nvGraphicFramePr>
          <p:cNvPr id="5" name="차트 45"/>
          <p:cNvGraphicFramePr/>
          <p:nvPr>
            <p:extLst>
              <p:ext uri="{D42A27DB-BD31-4B8C-83A1-F6EECF244321}">
                <p14:modId xmlns:p14="http://schemas.microsoft.com/office/powerpoint/2010/main" val="3825160391"/>
              </p:ext>
            </p:extLst>
          </p:nvPr>
        </p:nvGraphicFramePr>
        <p:xfrm>
          <a:off x="-816768" y="1664804"/>
          <a:ext cx="5718291" cy="394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75820" y="809416"/>
            <a:ext cx="3996444" cy="64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 dirty="0"/>
              <a:t>8-1. (매우/그렇다/보통) 만족한 이유는 무엇입니까?</a:t>
            </a:r>
            <a:r>
              <a:rPr lang="ko-KR" altLang="en-US" dirty="0"/>
              <a:t> </a:t>
            </a:r>
            <a:r>
              <a:rPr lang="ko-KR" altLang="en-US" dirty="0" err="1"/>
              <a:t>중복답변</a:t>
            </a:r>
            <a:r>
              <a:rPr lang="ko-KR" altLang="en-US" dirty="0"/>
              <a:t> 가능</a:t>
            </a:r>
          </a:p>
        </p:txBody>
      </p:sp>
      <p:graphicFrame>
        <p:nvGraphicFramePr>
          <p:cNvPr id="7" name="차트 45"/>
          <p:cNvGraphicFramePr/>
          <p:nvPr>
            <p:extLst>
              <p:ext uri="{D42A27DB-BD31-4B8C-83A1-F6EECF244321}">
                <p14:modId xmlns:p14="http://schemas.microsoft.com/office/powerpoint/2010/main" val="3475277424"/>
              </p:ext>
            </p:extLst>
          </p:nvPr>
        </p:nvGraphicFramePr>
        <p:xfrm>
          <a:off x="3628856" y="803291"/>
          <a:ext cx="550861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rcRect t="5510" r="250"/>
          <a:stretch>
            <a:fillRect/>
          </a:stretch>
        </p:blipFill>
        <p:spPr>
          <a:xfrm>
            <a:off x="368091" y="5627886"/>
            <a:ext cx="4104456" cy="612068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7049" y="5405110"/>
            <a:ext cx="3337359" cy="868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1364" y="620688"/>
            <a:ext cx="3996444" cy="643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ko-KR"/>
              <a:t>8-2. (전혀/그렇지 않다) 불만족한 이유는 무엇입니까?</a:t>
            </a:r>
          </a:p>
        </p:txBody>
      </p:sp>
      <p:graphicFrame>
        <p:nvGraphicFramePr>
          <p:cNvPr id="5" name="차트 45"/>
          <p:cNvGraphicFramePr/>
          <p:nvPr>
            <p:extLst>
              <p:ext uri="{D42A27DB-BD31-4B8C-83A1-F6EECF244321}">
                <p14:modId xmlns:p14="http://schemas.microsoft.com/office/powerpoint/2010/main" val="2746214194"/>
              </p:ext>
            </p:extLst>
          </p:nvPr>
        </p:nvGraphicFramePr>
        <p:xfrm>
          <a:off x="-432556" y="1067142"/>
          <a:ext cx="5328592" cy="4502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548" y="5373216"/>
            <a:ext cx="3619986" cy="7494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329" y="58468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 lang="ko-KR" altLang="en-US"/>
            </a:pPr>
            <a:r>
              <a:rPr lang="ko-KR" altLang="en-US" b="1" dirty="0" smtClean="0">
                <a:latin typeface="+mj-ea"/>
              </a:rPr>
              <a:t>급식 </a:t>
            </a:r>
            <a:r>
              <a:rPr lang="ko-KR" altLang="en-US" b="1" dirty="0">
                <a:latin typeface="+mj-ea"/>
              </a:rPr>
              <a:t>설문조사 결과 요약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0857" y="1124744"/>
            <a:ext cx="7344816" cy="4745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1. </a:t>
            </a:r>
            <a:r>
              <a:rPr lang="ko-KR" altLang="en-US" sz="1200" dirty="0">
                <a:latin typeface="+mj-ea"/>
              </a:rPr>
              <a:t>우리학교 급식은 건강과 올바른 식생활 형성에 도움을 </a:t>
            </a:r>
            <a:r>
              <a:rPr lang="ko-KR" altLang="en-US" sz="1200" dirty="0" err="1">
                <a:latin typeface="+mj-ea"/>
              </a:rPr>
              <a:t>준다라고</a:t>
            </a:r>
            <a:r>
              <a:rPr lang="ko-KR" altLang="en-US" sz="1200" dirty="0">
                <a:latin typeface="+mj-ea"/>
              </a:rPr>
              <a:t> 생각하십니까</a:t>
            </a:r>
            <a:r>
              <a:rPr lang="en-US" altLang="ko-KR" sz="1200" dirty="0">
                <a:latin typeface="+mj-ea"/>
              </a:rPr>
              <a:t>?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 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en-US" altLang="ko-KR" sz="1200" dirty="0" smtClean="0">
                <a:solidFill>
                  <a:srgbClr val="FF0000"/>
                </a:solidFill>
                <a:latin typeface="+mj-ea"/>
              </a:rPr>
              <a:t>72%</a:t>
            </a:r>
            <a:r>
              <a:rPr lang="ko-KR" altLang="en-US" sz="1200" dirty="0" smtClean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1200" dirty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>
                <a:solidFill>
                  <a:srgbClr val="3333FF"/>
                </a:solidFill>
                <a:latin typeface="+mj-ea"/>
              </a:rPr>
              <a:t>24%</a:t>
            </a:r>
            <a:r>
              <a:rPr lang="ko-KR" altLang="en-US" sz="1200" dirty="0">
                <a:solidFill>
                  <a:srgbClr val="3333FF"/>
                </a:solidFill>
                <a:latin typeface="+mj-ea"/>
              </a:rPr>
              <a:t> </a:t>
            </a:r>
            <a:r>
              <a:rPr lang="ko-KR" altLang="en-US" sz="1200" dirty="0" err="1" smtClean="0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 smtClean="0">
                <a:solidFill>
                  <a:srgbClr val="00B050"/>
                </a:solidFill>
                <a:latin typeface="+mj-ea"/>
              </a:rPr>
              <a:t>4%</a:t>
            </a:r>
            <a:endParaRPr lang="en-US" altLang="ko-KR" sz="1200" dirty="0">
              <a:solidFill>
                <a:srgbClr val="00B050"/>
              </a:solidFill>
              <a:latin typeface="+mj-ea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2. </a:t>
            </a:r>
            <a:r>
              <a:rPr lang="ko-KR" altLang="en-US" sz="1200" dirty="0">
                <a:latin typeface="+mj-ea"/>
              </a:rPr>
              <a:t>우리학교에서 제공하는 음식의 간은 적당하다고 </a:t>
            </a:r>
            <a:r>
              <a:rPr lang="ko-KR" altLang="en-US" sz="1200" dirty="0" err="1">
                <a:latin typeface="+mj-ea"/>
              </a:rPr>
              <a:t>생각하십니가</a:t>
            </a:r>
            <a:r>
              <a:rPr lang="en-US" altLang="ko-KR" sz="1200" dirty="0">
                <a:latin typeface="+mj-ea"/>
              </a:rPr>
              <a:t>?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ko-KR" altLang="en-US" sz="1200" dirty="0">
                <a:latin typeface="+mj-ea"/>
              </a:rPr>
              <a:t> </a:t>
            </a:r>
            <a:r>
              <a:rPr lang="en-US" altLang="ko-KR" sz="1200" dirty="0">
                <a:latin typeface="+mj-ea"/>
              </a:rPr>
              <a:t>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en-US" altLang="ko-KR" sz="1200" dirty="0" smtClean="0">
                <a:solidFill>
                  <a:srgbClr val="FF0000"/>
                </a:solidFill>
                <a:latin typeface="+mj-ea"/>
              </a:rPr>
              <a:t>72% </a:t>
            </a:r>
            <a:r>
              <a:rPr lang="ko-KR" altLang="en-US" sz="1200" dirty="0" smtClean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 smtClean="0">
                <a:solidFill>
                  <a:srgbClr val="3333FF"/>
                </a:solidFill>
                <a:latin typeface="+mj-ea"/>
              </a:rPr>
              <a:t>23% </a:t>
            </a:r>
            <a:r>
              <a:rPr lang="ko-KR" altLang="en-US" sz="1200" dirty="0" err="1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>
                <a:solidFill>
                  <a:srgbClr val="00B050"/>
                </a:solidFill>
                <a:latin typeface="+mj-ea"/>
              </a:rPr>
              <a:t>5%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3. </a:t>
            </a:r>
            <a:r>
              <a:rPr lang="ko-KR" altLang="en-US" sz="1200" dirty="0">
                <a:latin typeface="+mj-ea"/>
              </a:rPr>
              <a:t>우리학교에서 사용하고 있는 식재료는 신선하고 품질이 좋은 것을 사용한다고 생각하십니까</a:t>
            </a:r>
            <a:r>
              <a:rPr lang="en-US" altLang="ko-KR" sz="1200" dirty="0">
                <a:latin typeface="+mj-ea"/>
              </a:rPr>
              <a:t>?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 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en-US" altLang="ko-KR" sz="1200" dirty="0" smtClean="0">
                <a:solidFill>
                  <a:srgbClr val="FF0000"/>
                </a:solidFill>
                <a:latin typeface="+mj-ea"/>
              </a:rPr>
              <a:t>71% </a:t>
            </a:r>
            <a:r>
              <a:rPr lang="ko-KR" altLang="en-US" sz="1200" dirty="0" smtClean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 smtClean="0">
                <a:solidFill>
                  <a:srgbClr val="3333FF"/>
                </a:solidFill>
                <a:latin typeface="+mj-ea"/>
              </a:rPr>
              <a:t>22% </a:t>
            </a:r>
            <a:r>
              <a:rPr lang="ko-KR" altLang="en-US" sz="1200" dirty="0" err="1" smtClean="0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 smtClean="0">
                <a:solidFill>
                  <a:srgbClr val="00B050"/>
                </a:solidFill>
                <a:latin typeface="+mj-ea"/>
              </a:rPr>
              <a:t>7%</a:t>
            </a:r>
            <a:endParaRPr lang="en-US" altLang="ko-KR" sz="1200" dirty="0">
              <a:solidFill>
                <a:srgbClr val="00B050"/>
              </a:solidFill>
              <a:latin typeface="+mj-ea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4. </a:t>
            </a:r>
            <a:r>
              <a:rPr lang="ko-KR" altLang="en-US" sz="1200" dirty="0" err="1">
                <a:latin typeface="+mj-ea"/>
              </a:rPr>
              <a:t>우리학교급식은</a:t>
            </a:r>
            <a:r>
              <a:rPr lang="ko-KR" altLang="en-US" sz="1200" dirty="0">
                <a:latin typeface="+mj-ea"/>
              </a:rPr>
              <a:t> 위생적이고 안전하다고 </a:t>
            </a:r>
            <a:r>
              <a:rPr lang="ko-KR" altLang="en-US" sz="1200" dirty="0" err="1">
                <a:latin typeface="+mj-ea"/>
              </a:rPr>
              <a:t>생각하십니가</a:t>
            </a:r>
            <a:r>
              <a:rPr lang="en-US" altLang="ko-KR" sz="1200" dirty="0">
                <a:latin typeface="+mj-ea"/>
              </a:rPr>
              <a:t>?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 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en-US" altLang="ko-KR" sz="1200" dirty="0">
                <a:solidFill>
                  <a:srgbClr val="FF0000"/>
                </a:solidFill>
                <a:latin typeface="+mj-ea"/>
              </a:rPr>
              <a:t>81% </a:t>
            </a:r>
            <a:r>
              <a:rPr lang="ko-KR" altLang="en-US" sz="1200" dirty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>
                <a:solidFill>
                  <a:srgbClr val="3333FF"/>
                </a:solidFill>
                <a:latin typeface="+mj-ea"/>
              </a:rPr>
              <a:t>15% </a:t>
            </a:r>
            <a:r>
              <a:rPr lang="ko-KR" altLang="en-US" sz="1200" dirty="0" err="1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>
                <a:solidFill>
                  <a:srgbClr val="00B050"/>
                </a:solidFill>
                <a:latin typeface="+mj-ea"/>
              </a:rPr>
              <a:t>4%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5. </a:t>
            </a:r>
            <a:r>
              <a:rPr lang="ko-KR" altLang="en-US" sz="1200" dirty="0">
                <a:latin typeface="+mj-ea"/>
              </a:rPr>
              <a:t>우리학교에서 운영하는 영양식생활교육이 도움이 됩니까</a:t>
            </a:r>
            <a:r>
              <a:rPr lang="en-US" altLang="ko-KR" sz="1200" dirty="0">
                <a:latin typeface="+mj-ea"/>
              </a:rPr>
              <a:t>?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 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en-US" altLang="ko-KR" sz="1200" dirty="0" smtClean="0">
                <a:solidFill>
                  <a:srgbClr val="FF0000"/>
                </a:solidFill>
                <a:latin typeface="+mj-ea"/>
              </a:rPr>
              <a:t>59% </a:t>
            </a:r>
            <a:r>
              <a:rPr lang="ko-KR" altLang="en-US" sz="1200" dirty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 smtClean="0">
                <a:solidFill>
                  <a:srgbClr val="3333FF"/>
                </a:solidFill>
                <a:latin typeface="+mj-ea"/>
              </a:rPr>
              <a:t>32% </a:t>
            </a:r>
            <a:r>
              <a:rPr lang="ko-KR" altLang="en-US" sz="1200" dirty="0" err="1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>
                <a:solidFill>
                  <a:srgbClr val="00B050"/>
                </a:solidFill>
                <a:latin typeface="+mj-ea"/>
              </a:rPr>
              <a:t>9%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6. </a:t>
            </a:r>
            <a:r>
              <a:rPr lang="ko-KR" altLang="en-US" sz="1200" dirty="0">
                <a:latin typeface="+mj-ea"/>
              </a:rPr>
              <a:t>우리학교는 올바른 식사와 </a:t>
            </a:r>
            <a:r>
              <a:rPr lang="ko-KR" altLang="en-US" sz="1200" dirty="0" err="1">
                <a:latin typeface="+mj-ea"/>
              </a:rPr>
              <a:t>배식지도에</a:t>
            </a:r>
            <a:r>
              <a:rPr lang="ko-KR" altLang="en-US" sz="1200" dirty="0">
                <a:latin typeface="+mj-ea"/>
              </a:rPr>
              <a:t> 관해 선생님이나 영양선생님이 지도를 해주신다</a:t>
            </a:r>
            <a:r>
              <a:rPr lang="en-US" altLang="ko-KR" sz="1200" dirty="0">
                <a:latin typeface="+mj-ea"/>
              </a:rPr>
              <a:t>.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 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en-US" altLang="ko-KR" sz="1200" dirty="0" smtClean="0">
                <a:solidFill>
                  <a:srgbClr val="FF0000"/>
                </a:solidFill>
                <a:latin typeface="+mj-ea"/>
              </a:rPr>
              <a:t>66% </a:t>
            </a:r>
            <a:r>
              <a:rPr lang="ko-KR" altLang="en-US" sz="1200" dirty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 smtClean="0">
                <a:solidFill>
                  <a:srgbClr val="3333FF"/>
                </a:solidFill>
                <a:latin typeface="+mj-ea"/>
              </a:rPr>
              <a:t>25% </a:t>
            </a:r>
            <a:r>
              <a:rPr lang="ko-KR" altLang="en-US" sz="1200" dirty="0" err="1" smtClean="0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 smtClean="0">
                <a:solidFill>
                  <a:srgbClr val="00B050"/>
                </a:solidFill>
                <a:latin typeface="+mj-ea"/>
              </a:rPr>
              <a:t>9</a:t>
            </a:r>
            <a:r>
              <a:rPr lang="en-US" altLang="ko-KR" sz="1200" dirty="0" smtClean="0">
                <a:solidFill>
                  <a:srgbClr val="00B050"/>
                </a:solidFill>
                <a:latin typeface="+mj-ea"/>
              </a:rPr>
              <a:t>%</a:t>
            </a:r>
            <a:endParaRPr lang="en-US" altLang="ko-KR" sz="1200" dirty="0">
              <a:solidFill>
                <a:srgbClr val="00B050"/>
              </a:solidFill>
              <a:latin typeface="+mj-ea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7. </a:t>
            </a:r>
            <a:r>
              <a:rPr lang="ko-KR" altLang="en-US" sz="1200" dirty="0">
                <a:latin typeface="+mj-ea"/>
              </a:rPr>
              <a:t>우리학교는 </a:t>
            </a:r>
            <a:r>
              <a:rPr lang="ko-KR" altLang="en-US" sz="1200" dirty="0" err="1">
                <a:latin typeface="+mj-ea"/>
              </a:rPr>
              <a:t>급식운영과</a:t>
            </a:r>
            <a:r>
              <a:rPr lang="ko-KR" altLang="en-US" sz="1200" dirty="0">
                <a:latin typeface="+mj-ea"/>
              </a:rPr>
              <a:t> 관련하여 소통이 잘 된다고 생각하십니까</a:t>
            </a:r>
            <a:r>
              <a:rPr lang="en-US" altLang="ko-KR" sz="1200" dirty="0">
                <a:latin typeface="+mj-ea"/>
              </a:rPr>
              <a:t>?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 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ko-KR" altLang="en-US" sz="1200" dirty="0">
                <a:solidFill>
                  <a:srgbClr val="FF0000"/>
                </a:solidFill>
                <a:latin typeface="+mj-ea"/>
              </a:rPr>
              <a:t> </a:t>
            </a:r>
            <a:r>
              <a:rPr lang="en-US" altLang="ko-KR" sz="1200" dirty="0">
                <a:solidFill>
                  <a:srgbClr val="FF0000"/>
                </a:solidFill>
                <a:latin typeface="+mj-ea"/>
              </a:rPr>
              <a:t>54% </a:t>
            </a:r>
            <a:r>
              <a:rPr lang="ko-KR" altLang="en-US" sz="1200" dirty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>
                <a:solidFill>
                  <a:srgbClr val="3333FF"/>
                </a:solidFill>
                <a:latin typeface="+mj-ea"/>
              </a:rPr>
              <a:t>36% </a:t>
            </a:r>
            <a:r>
              <a:rPr lang="ko-KR" altLang="en-US" sz="1200" dirty="0" err="1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>
                <a:solidFill>
                  <a:srgbClr val="00B050"/>
                </a:solidFill>
                <a:latin typeface="+mj-ea"/>
              </a:rPr>
              <a:t>10%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8. </a:t>
            </a:r>
            <a:r>
              <a:rPr lang="ko-KR" altLang="en-US" sz="1200" dirty="0" err="1">
                <a:latin typeface="+mj-ea"/>
              </a:rPr>
              <a:t>우리학교급식에</a:t>
            </a:r>
            <a:r>
              <a:rPr lang="ko-KR" altLang="en-US" sz="1200" dirty="0">
                <a:latin typeface="+mj-ea"/>
              </a:rPr>
              <a:t> 전반적으로 만족하십니까</a:t>
            </a:r>
            <a:r>
              <a:rPr lang="en-US" altLang="ko-KR" sz="1200" dirty="0">
                <a:latin typeface="+mj-ea"/>
              </a:rPr>
              <a:t>?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r>
              <a:rPr lang="en-US" altLang="ko-KR" sz="1200" dirty="0">
                <a:latin typeface="+mj-ea"/>
              </a:rPr>
              <a:t> -&gt; </a:t>
            </a:r>
            <a:r>
              <a:rPr lang="ko-KR" altLang="en-US" sz="1200" dirty="0" err="1">
                <a:solidFill>
                  <a:srgbClr val="FF0000"/>
                </a:solidFill>
                <a:latin typeface="+mj-ea"/>
              </a:rPr>
              <a:t>만족이상</a:t>
            </a:r>
            <a:r>
              <a:rPr lang="en-US" altLang="ko-KR" sz="1200" dirty="0">
                <a:solidFill>
                  <a:srgbClr val="FF0000"/>
                </a:solidFill>
                <a:latin typeface="+mj-ea"/>
              </a:rPr>
              <a:t>77% </a:t>
            </a:r>
            <a:r>
              <a:rPr lang="ko-KR" altLang="en-US" sz="1200" dirty="0">
                <a:solidFill>
                  <a:srgbClr val="3333FF"/>
                </a:solidFill>
                <a:latin typeface="+mj-ea"/>
              </a:rPr>
              <a:t>보통</a:t>
            </a:r>
            <a:r>
              <a:rPr lang="en-US" altLang="ko-KR" sz="1200" dirty="0">
                <a:solidFill>
                  <a:srgbClr val="3333FF"/>
                </a:solidFill>
                <a:latin typeface="+mj-ea"/>
              </a:rPr>
              <a:t>16% </a:t>
            </a:r>
            <a:r>
              <a:rPr lang="ko-KR" altLang="en-US" sz="1200" dirty="0" err="1">
                <a:solidFill>
                  <a:srgbClr val="00B050"/>
                </a:solidFill>
                <a:latin typeface="+mj-ea"/>
              </a:rPr>
              <a:t>불만족이하</a:t>
            </a:r>
            <a:r>
              <a:rPr lang="en-US" altLang="ko-KR" sz="1200" dirty="0">
                <a:solidFill>
                  <a:srgbClr val="00B050"/>
                </a:solidFill>
                <a:latin typeface="+mj-ea"/>
              </a:rPr>
              <a:t>7%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 lang="ko-KR" altLang="en-US"/>
            </a:pPr>
            <a:endParaRPr lang="en-US" altLang="ko-KR" sz="105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3999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468</Words>
  <Application>Microsoft Office PowerPoint</Application>
  <PresentationFormat>화면 슬라이드 쇼(4:3)</PresentationFormat>
  <Paragraphs>98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1훈정글북 R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nkak's colorful template</dc:title>
  <dc:creator>park</dc:creator>
  <cp:lastModifiedBy>user</cp:lastModifiedBy>
  <cp:revision>177</cp:revision>
  <dcterms:created xsi:type="dcterms:W3CDTF">2015-08-19T15:33:32Z</dcterms:created>
  <dcterms:modified xsi:type="dcterms:W3CDTF">2023-12-28T02:18:11Z</dcterms:modified>
  <cp:version>0906.0100.01</cp:version>
</cp:coreProperties>
</file>