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3" r:id="rId2"/>
    <p:sldId id="336" r:id="rId3"/>
    <p:sldId id="321" r:id="rId4"/>
    <p:sldId id="295" r:id="rId5"/>
    <p:sldId id="285" r:id="rId6"/>
    <p:sldId id="291" r:id="rId7"/>
    <p:sldId id="335" r:id="rId8"/>
    <p:sldId id="292" r:id="rId9"/>
    <p:sldId id="320" r:id="rId10"/>
    <p:sldId id="307" r:id="rId11"/>
    <p:sldId id="296" r:id="rId12"/>
    <p:sldId id="306" r:id="rId13"/>
    <p:sldId id="298" r:id="rId14"/>
    <p:sldId id="318" r:id="rId15"/>
    <p:sldId id="300" r:id="rId16"/>
    <p:sldId id="313" r:id="rId17"/>
    <p:sldId id="322" r:id="rId18"/>
    <p:sldId id="323" r:id="rId19"/>
    <p:sldId id="324" r:id="rId20"/>
    <p:sldId id="327" r:id="rId21"/>
    <p:sldId id="329" r:id="rId22"/>
    <p:sldId id="333" r:id="rId23"/>
    <p:sldId id="308" r:id="rId24"/>
    <p:sldId id="311" r:id="rId25"/>
    <p:sldId id="316" r:id="rId26"/>
    <p:sldId id="326" r:id="rId27"/>
    <p:sldId id="304" r:id="rId28"/>
    <p:sldId id="309" r:id="rId29"/>
    <p:sldId id="334" r:id="rId30"/>
  </p:sldIdLst>
  <p:sldSz cx="9144000" cy="6858000" type="screen4x3"/>
  <p:notesSz cx="6854825" cy="9664700"/>
  <p:defaultTextStyle>
    <a:defPPr>
      <a:defRPr lang="ko-K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휴먼엑스포" pitchFamily="18" charset="-127"/>
        <a:ea typeface="휴먼엑스포" pitchFamily="18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휴먼엑스포" pitchFamily="18" charset="-127"/>
        <a:ea typeface="휴먼엑스포" pitchFamily="18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휴먼엑스포" pitchFamily="18" charset="-127"/>
        <a:ea typeface="휴먼엑스포" pitchFamily="18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휴먼엑스포" pitchFamily="18" charset="-127"/>
        <a:ea typeface="휴먼엑스포" pitchFamily="18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휴먼엑스포" pitchFamily="18" charset="-127"/>
        <a:ea typeface="휴먼엑스포" pitchFamily="18" charset="-127"/>
        <a:cs typeface="+mn-cs"/>
      </a:defRPr>
    </a:lvl5pPr>
    <a:lvl6pPr marL="2286000" algn="l" defTabSz="914400" rtl="0" eaLnBrk="1" latinLnBrk="1" hangingPunct="1">
      <a:defRPr sz="2000" kern="1200">
        <a:solidFill>
          <a:schemeClr val="tx1"/>
        </a:solidFill>
        <a:latin typeface="휴먼엑스포" pitchFamily="18" charset="-127"/>
        <a:ea typeface="휴먼엑스포" pitchFamily="18" charset="-127"/>
        <a:cs typeface="+mn-cs"/>
      </a:defRPr>
    </a:lvl6pPr>
    <a:lvl7pPr marL="2743200" algn="l" defTabSz="914400" rtl="0" eaLnBrk="1" latinLnBrk="1" hangingPunct="1">
      <a:defRPr sz="2000" kern="1200">
        <a:solidFill>
          <a:schemeClr val="tx1"/>
        </a:solidFill>
        <a:latin typeface="휴먼엑스포" pitchFamily="18" charset="-127"/>
        <a:ea typeface="휴먼엑스포" pitchFamily="18" charset="-127"/>
        <a:cs typeface="+mn-cs"/>
      </a:defRPr>
    </a:lvl7pPr>
    <a:lvl8pPr marL="3200400" algn="l" defTabSz="914400" rtl="0" eaLnBrk="1" latinLnBrk="1" hangingPunct="1">
      <a:defRPr sz="2000" kern="1200">
        <a:solidFill>
          <a:schemeClr val="tx1"/>
        </a:solidFill>
        <a:latin typeface="휴먼엑스포" pitchFamily="18" charset="-127"/>
        <a:ea typeface="휴먼엑스포" pitchFamily="18" charset="-127"/>
        <a:cs typeface="+mn-cs"/>
      </a:defRPr>
    </a:lvl8pPr>
    <a:lvl9pPr marL="3657600" algn="l" defTabSz="914400" rtl="0" eaLnBrk="1" latinLnBrk="1" hangingPunct="1">
      <a:defRPr sz="2000" kern="1200">
        <a:solidFill>
          <a:schemeClr val="tx1"/>
        </a:solidFill>
        <a:latin typeface="휴먼엑스포" pitchFamily="18" charset="-127"/>
        <a:ea typeface="휴먼엑스포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66FF"/>
    <a:srgbClr val="008000"/>
    <a:srgbClr val="FF99FF"/>
    <a:srgbClr val="FFFF99"/>
    <a:srgbClr val="0000FF"/>
    <a:srgbClr val="CC00CC"/>
    <a:srgbClr val="FF33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3048" autoAdjust="0"/>
  </p:normalViewPr>
  <p:slideViewPr>
    <p:cSldViewPr>
      <p:cViewPr>
        <p:scale>
          <a:sx n="70" d="100"/>
          <a:sy n="70" d="100"/>
        </p:scale>
        <p:origin x="-1074" y="-750"/>
      </p:cViewPr>
      <p:guideLst>
        <p:guide orient="horz" pos="1968"/>
        <p:guide orient="horz" pos="2784"/>
        <p:guide orient="horz" pos="3379"/>
        <p:guide pos="4128"/>
        <p:guide pos="432"/>
        <p:guide pos="2880"/>
        <p:guide pos="1655"/>
        <p:guide pos="1248"/>
        <p:guide pos="1383"/>
        <p:guide pos="3195"/>
        <p:guide pos="39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3044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2100"/>
            <a:ext cx="29702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82100"/>
            <a:ext cx="29702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29684AF-5CA0-4784-93B4-1E1BA79866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93911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1238" y="725488"/>
            <a:ext cx="4832350" cy="362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1050"/>
            <a:ext cx="5483225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0513"/>
            <a:ext cx="29702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180513"/>
            <a:ext cx="29702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92ADA5B-0853-4567-A765-42D6E6D5EC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825612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fld id="{11C539E2-245E-49AB-BC2D-1E7FC14A79D2}" type="slidenum">
              <a:rPr lang="en-US" altLang="ko-KR" sz="1200" smtClean="0">
                <a:latin typeface="굴림" charset="-127"/>
                <a:ea typeface="굴림" charset="-127"/>
              </a:rPr>
              <a:pPr eaLnBrk="1" hangingPunct="1"/>
              <a:t>4</a:t>
            </a:fld>
            <a:endParaRPr lang="en-US" altLang="ko-KR" sz="1200" smtClean="0">
              <a:latin typeface="굴림" charset="-127"/>
              <a:ea typeface="굴림" charset="-127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물과 기름을 같은 그릇에 넣고 아무리 흔들어도 섞이지 않고 결국엔 분리되어 존재하는 형태를 띈다는 것은 다 알고 있는 사실이다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</a:p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콜레스테롤이나 중성지방으로 대표되는 혈청지질은 성분이 지방</a:t>
            </a:r>
            <a:r>
              <a:rPr lang="en-US" altLang="ko-KR" smtClean="0">
                <a:latin typeface="굴림" charset="-127"/>
                <a:ea typeface="굴림" charset="-127"/>
              </a:rPr>
              <a:t>(</a:t>
            </a:r>
            <a:r>
              <a:rPr lang="ko-KR" altLang="en-US" smtClean="0">
                <a:latin typeface="굴림" charset="-127"/>
                <a:ea typeface="굴림" charset="-127"/>
              </a:rPr>
              <a:t>기름</a:t>
            </a:r>
            <a:r>
              <a:rPr lang="en-US" altLang="ko-KR" smtClean="0">
                <a:latin typeface="굴림" charset="-127"/>
                <a:ea typeface="굴림" charset="-127"/>
              </a:rPr>
              <a:t>)</a:t>
            </a:r>
            <a:r>
              <a:rPr lang="ko-KR" altLang="en-US" smtClean="0">
                <a:latin typeface="굴림" charset="-127"/>
                <a:ea typeface="굴림" charset="-127"/>
              </a:rPr>
              <a:t>이기 때문에 수용성</a:t>
            </a:r>
            <a:r>
              <a:rPr lang="en-US" altLang="ko-KR" smtClean="0">
                <a:latin typeface="굴림" charset="-127"/>
                <a:ea typeface="굴림" charset="-127"/>
              </a:rPr>
              <a:t>(</a:t>
            </a:r>
            <a:r>
              <a:rPr lang="ko-KR" altLang="en-US" smtClean="0">
                <a:latin typeface="굴림" charset="-127"/>
                <a:ea typeface="굴림" charset="-127"/>
              </a:rPr>
              <a:t>친수성</a:t>
            </a:r>
            <a:r>
              <a:rPr lang="en-US" altLang="ko-KR" smtClean="0">
                <a:latin typeface="굴림" charset="-127"/>
                <a:ea typeface="굴림" charset="-127"/>
              </a:rPr>
              <a:t>)</a:t>
            </a:r>
            <a:r>
              <a:rPr lang="ko-KR" altLang="en-US" smtClean="0">
                <a:latin typeface="굴림" charset="-127"/>
                <a:ea typeface="굴림" charset="-127"/>
              </a:rPr>
              <a:t>을 띄는 혈액 속으로 녹아들 수가 없다</a:t>
            </a:r>
            <a:r>
              <a:rPr lang="en-US" altLang="ko-KR" smtClean="0">
                <a:latin typeface="굴림" charset="-127"/>
                <a:ea typeface="굴림" charset="-127"/>
              </a:rPr>
              <a:t>. </a:t>
            </a:r>
          </a:p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>(</a:t>
            </a:r>
            <a:r>
              <a:rPr lang="ko-KR" altLang="en-US" smtClean="0">
                <a:latin typeface="굴림" charset="-127"/>
                <a:ea typeface="굴림" charset="-127"/>
              </a:rPr>
              <a:t>혈청지질 </a:t>
            </a:r>
            <a:r>
              <a:rPr lang="en-US" altLang="ko-KR" smtClean="0">
                <a:latin typeface="굴림" charset="-127"/>
                <a:ea typeface="굴림" charset="-127"/>
              </a:rPr>
              <a:t>: </a:t>
            </a:r>
            <a:r>
              <a:rPr lang="ko-KR" altLang="en-US" smtClean="0">
                <a:latin typeface="굴림" charset="-127"/>
                <a:ea typeface="굴림" charset="-127"/>
              </a:rPr>
              <a:t>콜레스테롤</a:t>
            </a:r>
            <a:r>
              <a:rPr lang="en-US" altLang="ko-KR" smtClean="0">
                <a:latin typeface="굴림" charset="-127"/>
                <a:ea typeface="굴림" charset="-127"/>
              </a:rPr>
              <a:t>, </a:t>
            </a:r>
            <a:r>
              <a:rPr lang="ko-KR" altLang="en-US" smtClean="0">
                <a:latin typeface="굴림" charset="-127"/>
                <a:ea typeface="굴림" charset="-127"/>
              </a:rPr>
              <a:t>지방산 에스테르</a:t>
            </a:r>
            <a:r>
              <a:rPr lang="en-US" altLang="ko-KR" smtClean="0">
                <a:latin typeface="굴림" charset="-127"/>
                <a:ea typeface="굴림" charset="-127"/>
              </a:rPr>
              <a:t>, </a:t>
            </a:r>
            <a:r>
              <a:rPr lang="ko-KR" altLang="en-US" smtClean="0">
                <a:latin typeface="굴림" charset="-127"/>
                <a:ea typeface="굴림" charset="-127"/>
              </a:rPr>
              <a:t>중성지방</a:t>
            </a:r>
            <a:r>
              <a:rPr lang="en-US" altLang="ko-KR" smtClean="0">
                <a:latin typeface="굴림" charset="-127"/>
                <a:ea typeface="굴림" charset="-127"/>
              </a:rPr>
              <a:t>, </a:t>
            </a:r>
            <a:r>
              <a:rPr lang="ko-KR" altLang="en-US" smtClean="0">
                <a:latin typeface="굴림" charset="-127"/>
                <a:ea typeface="굴림" charset="-127"/>
              </a:rPr>
              <a:t>인지질</a:t>
            </a:r>
            <a:r>
              <a:rPr lang="en-US" altLang="ko-KR" smtClean="0">
                <a:latin typeface="굴림" charset="-127"/>
                <a:ea typeface="굴림" charset="-127"/>
              </a:rPr>
              <a:t>) </a:t>
            </a:r>
          </a:p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그렇기 때문에 지질이 단백질과 결합한 상태로 존재 및 이동</a:t>
            </a:r>
            <a:endParaRPr lang="en-US" altLang="ko-KR" smtClean="0">
              <a:latin typeface="굴림" charset="-127"/>
              <a:ea typeface="굴림" charset="-127"/>
            </a:endParaRPr>
          </a:p>
          <a:p>
            <a:pPr eaLnBrk="1" hangingPunct="1"/>
            <a:r>
              <a:rPr lang="en-US" altLang="ko-KR" smtClean="0">
                <a:latin typeface="굴림" charset="-127"/>
                <a:ea typeface="굴림" charset="-127"/>
              </a:rPr>
              <a:t/>
            </a:r>
            <a:br>
              <a:rPr lang="en-US" altLang="ko-KR" smtClean="0">
                <a:latin typeface="굴림" charset="-127"/>
                <a:ea typeface="굴림" charset="-127"/>
              </a:rPr>
            </a:br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fld id="{260CDAC1-77C7-4627-B3BB-4D4DC3AA0EF5}" type="slidenum">
              <a:rPr lang="en-US" altLang="ko-KR" sz="1200" smtClean="0">
                <a:latin typeface="굴림" charset="-127"/>
                <a:ea typeface="굴림" charset="-127"/>
              </a:rPr>
              <a:pPr eaLnBrk="1" hangingPunct="1"/>
              <a:t>13</a:t>
            </a:fld>
            <a:endParaRPr lang="en-US" altLang="ko-KR" sz="1200" smtClean="0">
              <a:latin typeface="굴림" charset="-127"/>
              <a:ea typeface="굴림" charset="-127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11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7772400" cy="1470025"/>
          </a:xfrm>
          <a:effectLst>
            <a:outerShdw dist="63500" dir="2212194" algn="ctr" rotWithShape="0">
              <a:schemeClr val="tx1"/>
            </a:outerShdw>
          </a:effectLst>
        </p:spPr>
        <p:txBody>
          <a:bodyPr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AFEF-E671-4EE0-A807-9C312C1F96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80480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6B5D-6A56-44D0-A40C-E47013B12B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67074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201862" cy="6096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0338" y="0"/>
            <a:ext cx="6454775" cy="6096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160EA-61C5-4143-AE73-2AA2418ED1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02366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338" y="0"/>
            <a:ext cx="8809037" cy="8604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97BC-D374-45F9-8C92-6767AAEA43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4595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4F31-C916-4A69-9CD1-B527D1CD95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201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4BEB2-26ED-42CF-BA6C-F89924EB42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51634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3B4E6-3832-4A92-9924-47FC909036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8948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C7CCC-E7EF-4D44-B874-1E9BBCB407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905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187E-73AA-431D-8E0D-756B5B21E0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84206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0D640-CBB4-4581-B29D-76F8BB06C0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6326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44AD8-3280-486B-B5A0-0C4BC2FF53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668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7BD3-AA8E-4C21-828F-F0FFC37E98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7341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내지1-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338" y="0"/>
            <a:ext cx="88090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E6197B0-65E7-4DEB-83D2-C6FFD086C7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00"/>
          </a:solidFill>
          <a:latin typeface="HY견고딕" pitchFamily="18" charset="-127"/>
          <a:ea typeface="HY견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00"/>
          </a:solidFill>
          <a:latin typeface="HY견고딕" pitchFamily="18" charset="-127"/>
          <a:ea typeface="HY견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00"/>
          </a:solidFill>
          <a:latin typeface="HY견고딕" pitchFamily="18" charset="-127"/>
          <a:ea typeface="HY견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00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00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00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00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00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0" y="836613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anchor="ctr"/>
          <a:lstStyle/>
          <a:p>
            <a:pPr latinLnBrk="1">
              <a:defRPr/>
            </a:pPr>
            <a:r>
              <a:rPr kumimoji="1" lang="ko-KR" altLang="en-US" sz="7200" b="1" dirty="0" err="1">
                <a:solidFill>
                  <a:srgbClr val="FF9900"/>
                </a:solidFill>
              </a:rPr>
              <a:t>고지혈증</a:t>
            </a:r>
            <a:r>
              <a:rPr kumimoji="1" lang="ko-KR" altLang="en-US" sz="7200" b="1" dirty="0">
                <a:solidFill>
                  <a:srgbClr val="FF9900"/>
                </a:solidFill>
              </a:rPr>
              <a:t> 완전정복 </a:t>
            </a:r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2411413" y="5013325"/>
            <a:ext cx="416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kumimoji="1" lang="ko-KR" altLang="en-US" sz="2800" b="1">
                <a:solidFill>
                  <a:schemeClr val="bg2"/>
                </a:solidFill>
              </a:rPr>
              <a:t>바른급식사랑방</a:t>
            </a:r>
          </a:p>
        </p:txBody>
      </p:sp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219075" y="203200"/>
            <a:ext cx="395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ko-KR" altLang="en-US" b="1">
                <a:solidFill>
                  <a:srgbClr val="009900"/>
                </a:solidFill>
              </a:rPr>
              <a:t>건강한 생활</a:t>
            </a:r>
            <a:r>
              <a:rPr kumimoji="1" lang="en-US" altLang="ko-KR" b="1">
                <a:solidFill>
                  <a:srgbClr val="009900"/>
                </a:solidFill>
              </a:rPr>
              <a:t>, </a:t>
            </a:r>
            <a:r>
              <a:rPr kumimoji="1" lang="ko-KR" altLang="en-US" b="1">
                <a:solidFill>
                  <a:srgbClr val="009900"/>
                </a:solidFill>
              </a:rPr>
              <a:t>올바른 식사로부터 </a:t>
            </a:r>
            <a:r>
              <a:rPr kumimoji="1" lang="en-US" altLang="ko-KR" b="1">
                <a:solidFill>
                  <a:srgbClr val="009900"/>
                </a:solidFill>
              </a:rPr>
              <a:t>!</a:t>
            </a:r>
          </a:p>
        </p:txBody>
      </p:sp>
      <p:grpSp>
        <p:nvGrpSpPr>
          <p:cNvPr id="1031" name="Group 19"/>
          <p:cNvGrpSpPr>
            <a:grpSpLocks/>
          </p:cNvGrpSpPr>
          <p:nvPr/>
        </p:nvGrpSpPr>
        <p:grpSpPr bwMode="auto">
          <a:xfrm>
            <a:off x="0" y="2346325"/>
            <a:ext cx="9144000" cy="1443038"/>
            <a:chOff x="0" y="1705"/>
            <a:chExt cx="5760" cy="909"/>
          </a:xfrm>
        </p:grpSpPr>
        <p:sp>
          <p:nvSpPr>
            <p:cNvPr id="1032" name="Rectangle 16"/>
            <p:cNvSpPr>
              <a:spLocks noChangeArrowheads="1"/>
            </p:cNvSpPr>
            <p:nvPr/>
          </p:nvSpPr>
          <p:spPr bwMode="auto">
            <a:xfrm>
              <a:off x="0" y="1705"/>
              <a:ext cx="5760" cy="410"/>
            </a:xfrm>
            <a:prstGeom prst="rect">
              <a:avLst/>
            </a:prstGeom>
            <a:solidFill>
              <a:srgbClr val="FF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33" name="Rectangle 17"/>
            <p:cNvSpPr>
              <a:spLocks noChangeArrowheads="1"/>
            </p:cNvSpPr>
            <p:nvPr/>
          </p:nvSpPr>
          <p:spPr bwMode="auto">
            <a:xfrm>
              <a:off x="0" y="2160"/>
              <a:ext cx="5760" cy="272"/>
            </a:xfrm>
            <a:prstGeom prst="rect">
              <a:avLst/>
            </a:prstGeom>
            <a:solidFill>
              <a:srgbClr val="FF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34" name="Rectangle 18"/>
            <p:cNvSpPr>
              <a:spLocks noChangeArrowheads="1"/>
            </p:cNvSpPr>
            <p:nvPr/>
          </p:nvSpPr>
          <p:spPr bwMode="auto">
            <a:xfrm>
              <a:off x="0" y="2478"/>
              <a:ext cx="5760" cy="136"/>
            </a:xfrm>
            <a:prstGeom prst="rect">
              <a:avLst/>
            </a:prstGeom>
            <a:solidFill>
              <a:srgbClr val="FFCC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aphicFrame>
        <p:nvGraphicFramePr>
          <p:cNvPr id="94228" name="Object 20"/>
          <p:cNvGraphicFramePr>
            <a:graphicFrameLocks noChangeAspect="1"/>
          </p:cNvGraphicFramePr>
          <p:nvPr>
            <p:ph idx="1"/>
          </p:nvPr>
        </p:nvGraphicFramePr>
        <p:xfrm>
          <a:off x="3203575" y="2347913"/>
          <a:ext cx="2416175" cy="2520950"/>
        </p:xfrm>
        <a:graphic>
          <a:graphicData uri="http://schemas.openxmlformats.org/presentationml/2006/ole">
            <p:oleObj spid="_x0000_s1035" name="비트맵 이미지" r:id="rId3" imgW="1752381" imgH="1828571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latin typeface="HY헤드라인M" pitchFamily="18" charset="-127"/>
                <a:ea typeface="HY헤드라인M" pitchFamily="18" charset="-127"/>
              </a:rPr>
              <a:t>콜레스테롤이란</a:t>
            </a:r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HDL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과 </a:t>
            </a:r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LDL</a:t>
            </a:r>
          </a:p>
        </p:txBody>
      </p:sp>
      <p:pic>
        <p:nvPicPr>
          <p:cNvPr id="13316" name="Picture 5" descr="HD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432117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LD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432117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10"/>
          <p:cNvGrpSpPr>
            <a:grpSpLocks/>
          </p:cNvGrpSpPr>
          <p:nvPr/>
        </p:nvGrpSpPr>
        <p:grpSpPr bwMode="auto">
          <a:xfrm>
            <a:off x="179388" y="4076700"/>
            <a:ext cx="4321175" cy="2520950"/>
            <a:chOff x="113" y="2568"/>
            <a:chExt cx="2722" cy="1588"/>
          </a:xfrm>
        </p:grpSpPr>
        <p:sp>
          <p:nvSpPr>
            <p:cNvPr id="13322" name="Rectangle 7"/>
            <p:cNvSpPr>
              <a:spLocks noChangeArrowheads="1"/>
            </p:cNvSpPr>
            <p:nvPr/>
          </p:nvSpPr>
          <p:spPr bwMode="auto">
            <a:xfrm>
              <a:off x="113" y="2750"/>
              <a:ext cx="2722" cy="1406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0" rIns="18000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latinLnBrk="1" hangingPunct="1">
                <a:buFont typeface="Wingdings" pitchFamily="2" charset="2"/>
                <a:buNone/>
              </a:pPr>
              <a:r>
                <a:rPr kumimoji="1" lang="en-US" altLang="ko-KR">
                  <a:latin typeface="HY견고딕" pitchFamily="18" charset="-127"/>
                  <a:ea typeface="HY견고딕" pitchFamily="18" charset="-127"/>
                </a:rPr>
                <a:t>HDL</a:t>
              </a:r>
              <a:r>
                <a:rPr kumimoji="1" lang="ko-KR" altLang="en-US">
                  <a:latin typeface="HY견고딕" pitchFamily="18" charset="-127"/>
                  <a:ea typeface="HY견고딕" pitchFamily="18" charset="-127"/>
                </a:rPr>
                <a:t>은 간에서 만들어져 혈액을 따라 전신을 돌아다니며 동맥과 세포 내에 있는 </a:t>
              </a:r>
              <a:r>
                <a:rPr kumimoji="1" lang="ko-KR" altLang="en-US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</a:rPr>
                <a:t>여분의 콜레스테롤을 수집하여 간으로 보내므로</a:t>
              </a:r>
              <a:r>
                <a:rPr kumimoji="1" lang="ko-KR" altLang="en-US">
                  <a:latin typeface="HY견고딕" pitchFamily="18" charset="-127"/>
                  <a:ea typeface="HY견고딕" pitchFamily="18" charset="-127"/>
                </a:rPr>
                <a:t> 동맥경화를 방지</a:t>
              </a:r>
              <a:endParaRPr kumimoji="1" lang="ko-KR" altLang="en-US" sz="24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5961" name="Rectangle 9"/>
            <p:cNvSpPr>
              <a:spLocks noChangeArrowheads="1"/>
            </p:cNvSpPr>
            <p:nvPr/>
          </p:nvSpPr>
          <p:spPr bwMode="auto">
            <a:xfrm>
              <a:off x="612" y="2568"/>
              <a:ext cx="1633" cy="31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EAEAEA">
                    <a:gamma/>
                    <a:tint val="0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lIns="180000" rIns="180000" anchor="ctr" anchorCtr="1"/>
            <a:lstStyle/>
            <a:p>
              <a:pPr latinLnBrk="1">
                <a:buFont typeface="Wingdings" pitchFamily="2" charset="2"/>
                <a:buNone/>
                <a:defRPr/>
              </a:pPr>
              <a:r>
                <a:rPr kumimoji="1" lang="en-US" altLang="ko-KR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HDL </a:t>
              </a:r>
              <a:r>
                <a:rPr kumimoji="1" lang="ko-KR" alt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콜레스테롤</a:t>
              </a:r>
              <a:endParaRPr kumimoji="1" lang="ko-KR" altLang="en-US">
                <a:solidFill>
                  <a:schemeClr val="accent2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3319" name="Group 12"/>
          <p:cNvGrpSpPr>
            <a:grpSpLocks/>
          </p:cNvGrpSpPr>
          <p:nvPr/>
        </p:nvGrpSpPr>
        <p:grpSpPr bwMode="auto">
          <a:xfrm>
            <a:off x="4716463" y="4076700"/>
            <a:ext cx="4176712" cy="2522538"/>
            <a:chOff x="2971" y="2568"/>
            <a:chExt cx="2631" cy="1589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971" y="2750"/>
              <a:ext cx="2631" cy="1407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80000" rIns="18000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latinLnBrk="1" hangingPunct="1">
                <a:buFont typeface="Wingdings" pitchFamily="2" charset="2"/>
                <a:buNone/>
              </a:pPr>
              <a:endParaRPr kumimoji="1" lang="en-US" altLang="ko-KR">
                <a:latin typeface="HY견고딕" pitchFamily="18" charset="-127"/>
                <a:ea typeface="HY견고딕" pitchFamily="18" charset="-127"/>
              </a:endParaRPr>
            </a:p>
            <a:p>
              <a:pPr algn="l" eaLnBrk="1" latinLnBrk="1" hangingPunct="1">
                <a:buFont typeface="Wingdings" pitchFamily="2" charset="2"/>
                <a:buChar char="§"/>
              </a:pPr>
              <a:r>
                <a:rPr kumimoji="1" lang="en-US" altLang="ko-KR"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>
                  <a:latin typeface="HY견고딕" pitchFamily="18" charset="-127"/>
                  <a:ea typeface="HY견고딕" pitchFamily="18" charset="-127"/>
                </a:rPr>
                <a:t>혈액을 따라 체내를 돌며 세포에 콜레스테롤과 같은 </a:t>
              </a:r>
              <a:r>
                <a:rPr kumimoji="1" lang="ko-KR" altLang="en-US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</a:rPr>
                <a:t>지방을 운반하는 일</a:t>
              </a:r>
            </a:p>
            <a:p>
              <a:pPr algn="l" eaLnBrk="1" latinLnBrk="1" hangingPunct="1">
                <a:buFont typeface="Wingdings" pitchFamily="2" charset="2"/>
                <a:buNone/>
              </a:pPr>
              <a:endParaRPr kumimoji="1" lang="ko-KR" altLang="en-US" sz="80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l" eaLnBrk="1" latinLnBrk="1" hangingPunct="1">
                <a:buFont typeface="Wingdings" pitchFamily="2" charset="2"/>
                <a:buChar char="§"/>
              </a:pPr>
              <a:r>
                <a:rPr kumimoji="1" lang="en-US" altLang="ko-KR">
                  <a:latin typeface="HY견고딕" pitchFamily="18" charset="-127"/>
                  <a:ea typeface="HY견고딕" pitchFamily="18" charset="-127"/>
                </a:rPr>
                <a:t>LDL</a:t>
              </a:r>
              <a:r>
                <a:rPr kumimoji="1" lang="ko-KR" altLang="en-US">
                  <a:latin typeface="HY견고딕" pitchFamily="18" charset="-127"/>
                  <a:ea typeface="HY견고딕" pitchFamily="18" charset="-127"/>
                </a:rPr>
                <a:t>자체는 혈관 내벽에 늘어선 내피세포에 상처를 내는 작용 </a:t>
              </a:r>
              <a:endParaRPr kumimoji="1" lang="ko-KR" altLang="en-US" sz="24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5963" name="Rectangle 11"/>
            <p:cNvSpPr>
              <a:spLocks noChangeArrowheads="1"/>
            </p:cNvSpPr>
            <p:nvPr/>
          </p:nvSpPr>
          <p:spPr bwMode="auto">
            <a:xfrm>
              <a:off x="3470" y="2568"/>
              <a:ext cx="1633" cy="318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EAEAEA">
                    <a:gamma/>
                    <a:tint val="0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180000" rIns="180000" anchor="ctr"/>
            <a:lstStyle/>
            <a:p>
              <a:pPr algn="l" latinLnBrk="1">
                <a:buFont typeface="Wingdings" pitchFamily="2" charset="2"/>
                <a:buNone/>
                <a:defRPr/>
              </a:pPr>
              <a:r>
                <a:rPr kumimoji="1" lang="en-US" altLang="ko-KR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 L</a:t>
              </a:r>
              <a:r>
                <a:rPr kumimoji="1" lang="en-US" altLang="ko-KR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DL </a:t>
              </a:r>
              <a:r>
                <a:rPr kumimoji="1" lang="ko-KR" altLang="en-US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콜레스테롤</a:t>
              </a:r>
              <a:endParaRPr kumimoji="1" lang="ko-KR" altLang="en-US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latin typeface="HY헤드라인M" pitchFamily="18" charset="-127"/>
                <a:ea typeface="HY헤드라인M" pitchFamily="18" charset="-127"/>
              </a:rPr>
              <a:t>콜레스테롤이란</a:t>
            </a:r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중 성 지 방</a:t>
            </a:r>
          </a:p>
        </p:txBody>
      </p:sp>
      <p:grpSp>
        <p:nvGrpSpPr>
          <p:cNvPr id="14340" name="Group 22"/>
          <p:cNvGrpSpPr>
            <a:grpSpLocks/>
          </p:cNvGrpSpPr>
          <p:nvPr/>
        </p:nvGrpSpPr>
        <p:grpSpPr bwMode="auto">
          <a:xfrm>
            <a:off x="395288" y="1196975"/>
            <a:ext cx="8208962" cy="1511300"/>
            <a:chOff x="249" y="754"/>
            <a:chExt cx="5171" cy="952"/>
          </a:xfrm>
        </p:grpSpPr>
        <p:sp>
          <p:nvSpPr>
            <p:cNvPr id="98313" name="AutoShape 9"/>
            <p:cNvSpPr>
              <a:spLocks noChangeArrowheads="1"/>
            </p:cNvSpPr>
            <p:nvPr/>
          </p:nvSpPr>
          <p:spPr bwMode="auto">
            <a:xfrm>
              <a:off x="249" y="754"/>
              <a:ext cx="771" cy="544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 algn="ctr">
              <a:solidFill>
                <a:srgbClr val="008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ko-KR" altLang="en-US"/>
                <a:t>중성지방</a:t>
              </a:r>
            </a:p>
          </p:txBody>
        </p:sp>
        <p:sp>
          <p:nvSpPr>
            <p:cNvPr id="98314" name="AutoShape 10"/>
            <p:cNvSpPr>
              <a:spLocks noChangeArrowheads="1"/>
            </p:cNvSpPr>
            <p:nvPr/>
          </p:nvSpPr>
          <p:spPr bwMode="auto">
            <a:xfrm>
              <a:off x="1156" y="754"/>
              <a:ext cx="4264" cy="952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 algn="ctr">
              <a:solidFill>
                <a:srgbClr val="008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l" latinLnBrk="1">
                <a:defRPr/>
              </a:pPr>
              <a:r>
                <a:rPr kumimoji="1" lang="en-US" altLang="ko-KR" dirty="0"/>
                <a:t>◑ </a:t>
              </a:r>
              <a:r>
                <a:rPr kumimoji="1" lang="ko-KR" altLang="en-US" dirty="0"/>
                <a:t>공급되는 </a:t>
              </a:r>
              <a:r>
                <a:rPr kumimoji="1" lang="ko-KR" altLang="en-US" dirty="0">
                  <a:solidFill>
                    <a:srgbClr val="FF66FF"/>
                  </a:solidFill>
                </a:rPr>
                <a:t>당질</a:t>
              </a:r>
              <a:r>
                <a:rPr kumimoji="1" lang="ko-KR" altLang="en-US" dirty="0"/>
                <a:t>을 재료로 </a:t>
              </a:r>
              <a:r>
                <a:rPr kumimoji="1" lang="ko-KR" altLang="en-US" dirty="0">
                  <a:solidFill>
                    <a:srgbClr val="FF66FF"/>
                  </a:solidFill>
                </a:rPr>
                <a:t>간</a:t>
              </a:r>
              <a:r>
                <a:rPr kumimoji="1" lang="ko-KR" altLang="en-US" dirty="0"/>
                <a:t>에서 합성</a:t>
              </a:r>
            </a:p>
            <a:p>
              <a:pPr algn="l" latinLnBrk="1">
                <a:defRPr/>
              </a:pPr>
              <a:r>
                <a:rPr kumimoji="1" lang="ko-KR" altLang="en-US" dirty="0"/>
                <a:t>◑ 피하조직에 축적되어 있어 </a:t>
              </a:r>
              <a:r>
                <a:rPr kumimoji="1" lang="ko-KR" altLang="en-US" dirty="0" err="1"/>
                <a:t>필요시</a:t>
              </a:r>
              <a:r>
                <a:rPr kumimoji="1" lang="ko-KR" altLang="en-US" dirty="0"/>
                <a:t> 에너지원으로 사용</a:t>
              </a:r>
            </a:p>
            <a:p>
              <a:pPr algn="l" latinLnBrk="1">
                <a:defRPr/>
              </a:pPr>
              <a:r>
                <a:rPr kumimoji="1" lang="ko-KR" altLang="en-US" dirty="0"/>
                <a:t>◑ 열을 만들어 추위로부터 몸을 지키는 기능</a:t>
              </a:r>
            </a:p>
          </p:txBody>
        </p:sp>
      </p:grpSp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1835150" y="2924175"/>
            <a:ext cx="6769100" cy="14811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l" latinLnBrk="1">
              <a:defRPr/>
            </a:pPr>
            <a:r>
              <a:rPr kumimoji="1" lang="en-US" altLang="ko-KR" dirty="0">
                <a:solidFill>
                  <a:srgbClr val="FF0000"/>
                </a:solidFill>
              </a:rPr>
              <a:t>◑ </a:t>
            </a:r>
            <a:r>
              <a:rPr kumimoji="1" lang="ko-KR" altLang="en-US" dirty="0">
                <a:solidFill>
                  <a:srgbClr val="FF0000"/>
                </a:solidFill>
              </a:rPr>
              <a:t>피하와 내장에 축적되어 비만의 원인 </a:t>
            </a:r>
          </a:p>
          <a:p>
            <a:pPr algn="l" latinLnBrk="1">
              <a:defRPr/>
            </a:pPr>
            <a:r>
              <a:rPr kumimoji="1" lang="ko-KR" altLang="en-US" dirty="0">
                <a:solidFill>
                  <a:srgbClr val="FF0000"/>
                </a:solidFill>
              </a:rPr>
              <a:t>◑ 배가 나오거나 </a:t>
            </a:r>
            <a:r>
              <a:rPr kumimoji="1" lang="ko-KR" altLang="en-US" dirty="0" err="1">
                <a:solidFill>
                  <a:srgbClr val="FF0000"/>
                </a:solidFill>
              </a:rPr>
              <a:t>이중턱이</a:t>
            </a:r>
            <a:r>
              <a:rPr kumimoji="1" lang="ko-KR" altLang="en-US" dirty="0">
                <a:solidFill>
                  <a:srgbClr val="FF0000"/>
                </a:solidFill>
              </a:rPr>
              <a:t> 됨</a:t>
            </a:r>
          </a:p>
          <a:p>
            <a:pPr algn="l" latinLnBrk="1">
              <a:defRPr/>
            </a:pPr>
            <a:r>
              <a:rPr kumimoji="1" lang="ko-KR" altLang="en-US" dirty="0">
                <a:solidFill>
                  <a:srgbClr val="FF0000"/>
                </a:solidFill>
              </a:rPr>
              <a:t>◑ 복부비만</a:t>
            </a:r>
            <a:r>
              <a:rPr kumimoji="1" lang="en-US" altLang="ko-KR" dirty="0">
                <a:solidFill>
                  <a:srgbClr val="FF0000"/>
                </a:solidFill>
              </a:rPr>
              <a:t>, </a:t>
            </a:r>
            <a:r>
              <a:rPr kumimoji="1" lang="ko-KR" altLang="en-US" dirty="0">
                <a:solidFill>
                  <a:srgbClr val="FF0000"/>
                </a:solidFill>
              </a:rPr>
              <a:t>내장비만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80975" y="2206625"/>
            <a:ext cx="1438275" cy="1727200"/>
            <a:chOff x="114" y="1390"/>
            <a:chExt cx="906" cy="1088"/>
          </a:xfrm>
        </p:grpSpPr>
        <p:sp>
          <p:nvSpPr>
            <p:cNvPr id="98316" name="AutoShape 12"/>
            <p:cNvSpPr>
              <a:spLocks noChangeArrowheads="1"/>
            </p:cNvSpPr>
            <p:nvPr/>
          </p:nvSpPr>
          <p:spPr bwMode="auto">
            <a:xfrm rot="5400000">
              <a:off x="250" y="1707"/>
              <a:ext cx="1088" cy="453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47" name="Text Box 13"/>
            <p:cNvSpPr txBox="1">
              <a:spLocks noChangeArrowheads="1"/>
            </p:cNvSpPr>
            <p:nvPr/>
          </p:nvSpPr>
          <p:spPr bwMode="auto">
            <a:xfrm>
              <a:off x="114" y="1752"/>
              <a:ext cx="45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ko-KR" altLang="en-US" b="1">
                  <a:solidFill>
                    <a:srgbClr val="FF0000"/>
                  </a:solidFill>
                  <a:latin typeface="HY목각파임B" pitchFamily="18" charset="-127"/>
                  <a:ea typeface="HY목각파임B" pitchFamily="18" charset="-127"/>
                </a:rPr>
                <a:t>과잉축적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39750" y="4508500"/>
            <a:ext cx="7920038" cy="1963738"/>
            <a:chOff x="340" y="2840"/>
            <a:chExt cx="4989" cy="1237"/>
          </a:xfrm>
        </p:grpSpPr>
        <p:pic>
          <p:nvPicPr>
            <p:cNvPr id="14344" name="Picture 16" descr="이미지를 클릭하면 창이 닫힙니다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840"/>
              <a:ext cx="1633" cy="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20" descr="이미지를 클릭하면 창이 닫힙니다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840"/>
              <a:ext cx="3175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중성지방을 늘리는 원인</a:t>
            </a:r>
          </a:p>
        </p:txBody>
      </p:sp>
      <p:grpSp>
        <p:nvGrpSpPr>
          <p:cNvPr id="2" name="그룹 29"/>
          <p:cNvGrpSpPr>
            <a:grpSpLocks/>
          </p:cNvGrpSpPr>
          <p:nvPr/>
        </p:nvGrpSpPr>
        <p:grpSpPr bwMode="auto">
          <a:xfrm>
            <a:off x="2571750" y="2214563"/>
            <a:ext cx="6048375" cy="1655762"/>
            <a:chOff x="2484438" y="2205038"/>
            <a:chExt cx="6048375" cy="1655762"/>
          </a:xfrm>
        </p:grpSpPr>
        <p:grpSp>
          <p:nvGrpSpPr>
            <p:cNvPr id="15382" name="Group 36"/>
            <p:cNvGrpSpPr>
              <a:grpSpLocks/>
            </p:cNvGrpSpPr>
            <p:nvPr/>
          </p:nvGrpSpPr>
          <p:grpSpPr bwMode="auto">
            <a:xfrm>
              <a:off x="2484438" y="2708275"/>
              <a:ext cx="6048375" cy="1152525"/>
              <a:chOff x="1565" y="1706"/>
              <a:chExt cx="3810" cy="726"/>
            </a:xfrm>
          </p:grpSpPr>
          <p:sp>
            <p:nvSpPr>
              <p:cNvPr id="124935" name="AutoShape 7"/>
              <p:cNvSpPr>
                <a:spLocks noChangeArrowheads="1"/>
              </p:cNvSpPr>
              <p:nvPr/>
            </p:nvSpPr>
            <p:spPr bwMode="auto">
              <a:xfrm>
                <a:off x="1565" y="1978"/>
                <a:ext cx="1814" cy="454"/>
              </a:xfrm>
              <a:prstGeom prst="rightArrow">
                <a:avLst>
                  <a:gd name="adj1" fmla="val 37259"/>
                  <a:gd name="adj2" fmla="val 46689"/>
                </a:avLst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latinLnBrk="1">
                  <a:defRPr/>
                </a:pPr>
                <a:r>
                  <a:rPr kumimoji="1" lang="en-US" altLang="ko-KR" sz="1600" b="1">
                    <a:solidFill>
                      <a:schemeClr val="bg1"/>
                    </a:solidFill>
                    <a:latin typeface="HY엽서L" pitchFamily="18" charset="-127"/>
                    <a:ea typeface="HY엽서L" pitchFamily="18" charset="-127"/>
                  </a:rPr>
                  <a:t> </a:t>
                </a:r>
                <a:r>
                  <a:rPr kumimoji="1" lang="ko-KR" altLang="en-US" sz="1600" b="1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축적</a:t>
                </a:r>
              </a:p>
            </p:txBody>
          </p:sp>
          <p:sp>
            <p:nvSpPr>
              <p:cNvPr id="124936" name="AutoShape 8"/>
              <p:cNvSpPr>
                <a:spLocks noChangeArrowheads="1"/>
              </p:cNvSpPr>
              <p:nvPr/>
            </p:nvSpPr>
            <p:spPr bwMode="auto">
              <a:xfrm>
                <a:off x="3515" y="1706"/>
                <a:ext cx="1860" cy="681"/>
              </a:xfrm>
              <a:prstGeom prst="bevel">
                <a:avLst>
                  <a:gd name="adj" fmla="val 12500"/>
                </a:avLst>
              </a:prstGeom>
              <a:solidFill>
                <a:srgbClr val="C0C0C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latinLnBrk="1">
                  <a:defRPr/>
                </a:pPr>
                <a:r>
                  <a:rPr kumimoji="1" lang="ko-KR" altLang="en-US" dirty="0">
                    <a:solidFill>
                      <a:srgbClr val="FF0000"/>
                    </a:solidFill>
                    <a:latin typeface="HY헤드라인M" pitchFamily="18" charset="-127"/>
                    <a:ea typeface="HY헤드라인M" pitchFamily="18" charset="-127"/>
                  </a:rPr>
                  <a:t>중성지방</a:t>
                </a:r>
                <a:r>
                  <a:rPr kumimoji="1" lang="ko-KR" altLang="en-US" dirty="0">
                    <a:latin typeface="HY헤드라인M" pitchFamily="18" charset="-127"/>
                    <a:ea typeface="HY헤드라인M" pitchFamily="18" charset="-127"/>
                  </a:rPr>
                  <a:t> 형태로 쌓임</a:t>
                </a:r>
              </a:p>
            </p:txBody>
          </p:sp>
        </p:grpSp>
        <p:grpSp>
          <p:nvGrpSpPr>
            <p:cNvPr id="15383" name="Group 35"/>
            <p:cNvGrpSpPr>
              <a:grpSpLocks/>
            </p:cNvGrpSpPr>
            <p:nvPr/>
          </p:nvGrpSpPr>
          <p:grpSpPr bwMode="auto">
            <a:xfrm>
              <a:off x="2484438" y="2205038"/>
              <a:ext cx="2592387" cy="1079500"/>
              <a:chOff x="1565" y="1389"/>
              <a:chExt cx="1633" cy="680"/>
            </a:xfrm>
          </p:grpSpPr>
          <p:sp>
            <p:nvSpPr>
              <p:cNvPr id="124937" name="AutoShape 9"/>
              <p:cNvSpPr>
                <a:spLocks noChangeArrowheads="1"/>
              </p:cNvSpPr>
              <p:nvPr/>
            </p:nvSpPr>
            <p:spPr bwMode="auto">
              <a:xfrm>
                <a:off x="1565" y="1480"/>
                <a:ext cx="680" cy="362"/>
              </a:xfrm>
              <a:prstGeom prst="rightArrow">
                <a:avLst>
                  <a:gd name="adj1" fmla="val 50000"/>
                  <a:gd name="adj2" fmla="val 46961"/>
                </a:avLst>
              </a:prstGeom>
              <a:solidFill>
                <a:srgbClr val="FF99C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 latinLnBrk="1">
                  <a:defRPr/>
                </a:pPr>
                <a:r>
                  <a:rPr kumimoji="1" lang="ko-KR" altLang="en-US" sz="1600" b="1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소비</a:t>
                </a:r>
              </a:p>
            </p:txBody>
          </p:sp>
          <p:grpSp>
            <p:nvGrpSpPr>
              <p:cNvPr id="15385" name="Group 11"/>
              <p:cNvGrpSpPr>
                <a:grpSpLocks/>
              </p:cNvGrpSpPr>
              <p:nvPr/>
            </p:nvGrpSpPr>
            <p:grpSpPr bwMode="auto">
              <a:xfrm>
                <a:off x="2336" y="1389"/>
                <a:ext cx="862" cy="680"/>
                <a:chOff x="2336" y="618"/>
                <a:chExt cx="862" cy="680"/>
              </a:xfrm>
            </p:grpSpPr>
            <p:sp>
              <p:nvSpPr>
                <p:cNvPr id="124940" name="Oval 12"/>
                <p:cNvSpPr>
                  <a:spLocks noChangeArrowheads="1"/>
                </p:cNvSpPr>
                <p:nvPr/>
              </p:nvSpPr>
              <p:spPr bwMode="auto">
                <a:xfrm>
                  <a:off x="2336" y="618"/>
                  <a:ext cx="862" cy="680"/>
                </a:xfrm>
                <a:prstGeom prst="ellipse">
                  <a:avLst/>
                </a:prstGeom>
                <a:solidFill>
                  <a:srgbClr val="FF99CC"/>
                </a:solidFill>
                <a:ln w="9525" algn="ctr">
                  <a:solidFill>
                    <a:srgbClr val="FF65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latinLnBrk="1">
                    <a:defRPr/>
                  </a:pPr>
                  <a:r>
                    <a:rPr kumimoji="1" lang="en-US" altLang="ko-KR" sz="1600" dirty="0">
                      <a:latin typeface="HY엽서L" pitchFamily="18" charset="-127"/>
                      <a:ea typeface="HY엽서L" pitchFamily="18" charset="-127"/>
                    </a:rPr>
                    <a:t> </a:t>
                  </a:r>
                  <a:r>
                    <a:rPr kumimoji="1" lang="ko-KR" altLang="en-US" dirty="0">
                      <a:latin typeface="HY헤드라인M" pitchFamily="18" charset="-127"/>
                      <a:ea typeface="HY헤드라인M" pitchFamily="18" charset="-127"/>
                    </a:rPr>
                    <a:t>에너지원</a:t>
                  </a:r>
                </a:p>
              </p:txBody>
            </p:sp>
            <p:sp>
              <p:nvSpPr>
                <p:cNvPr id="15387" name="Oval 13"/>
                <p:cNvSpPr>
                  <a:spLocks noChangeArrowheads="1"/>
                </p:cNvSpPr>
                <p:nvPr/>
              </p:nvSpPr>
              <p:spPr bwMode="auto">
                <a:xfrm rot="9595645">
                  <a:off x="2399" y="627"/>
                  <a:ext cx="454" cy="2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99CC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84213" y="2420938"/>
            <a:ext cx="1441450" cy="1368425"/>
            <a:chOff x="431" y="754"/>
            <a:chExt cx="908" cy="862"/>
          </a:xfrm>
        </p:grpSpPr>
        <p:sp>
          <p:nvSpPr>
            <p:cNvPr id="124944" name="Rectangle 16"/>
            <p:cNvSpPr>
              <a:spLocks noChangeArrowheads="1"/>
            </p:cNvSpPr>
            <p:nvPr/>
          </p:nvSpPr>
          <p:spPr bwMode="auto">
            <a:xfrm>
              <a:off x="431" y="754"/>
              <a:ext cx="908" cy="862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ko-KR" altLang="en-US" b="1" dirty="0">
                  <a:latin typeface="HY헤드라인M" pitchFamily="18" charset="-127"/>
                  <a:ea typeface="HY헤드라인M" pitchFamily="18" charset="-127"/>
                </a:rPr>
                <a:t>탄수화물</a:t>
              </a:r>
            </a:p>
          </p:txBody>
        </p:sp>
        <p:sp>
          <p:nvSpPr>
            <p:cNvPr id="15381" name="AutoShape 17"/>
            <p:cNvSpPr>
              <a:spLocks noChangeArrowheads="1"/>
            </p:cNvSpPr>
            <p:nvPr/>
          </p:nvSpPr>
          <p:spPr bwMode="auto">
            <a:xfrm rot="5400000">
              <a:off x="463" y="740"/>
              <a:ext cx="490" cy="535"/>
            </a:xfrm>
            <a:prstGeom prst="rtTriangl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99CC00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23850" y="4005263"/>
            <a:ext cx="8424863" cy="2519362"/>
            <a:chOff x="204" y="2523"/>
            <a:chExt cx="5307" cy="1587"/>
          </a:xfrm>
        </p:grpSpPr>
        <p:sp>
          <p:nvSpPr>
            <p:cNvPr id="15371" name="AutoShape 19"/>
            <p:cNvSpPr>
              <a:spLocks noChangeArrowheads="1"/>
            </p:cNvSpPr>
            <p:nvPr/>
          </p:nvSpPr>
          <p:spPr bwMode="auto">
            <a:xfrm>
              <a:off x="204" y="2523"/>
              <a:ext cx="5307" cy="158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pic>
          <p:nvPicPr>
            <p:cNvPr id="15372" name="Picture 20" descr="이미지를 클릭하면 창이 닫힙니다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704"/>
              <a:ext cx="1089" cy="882"/>
            </a:xfrm>
            <a:prstGeom prst="rect">
              <a:avLst/>
            </a:prstGeom>
            <a:noFill/>
            <a:ln w="25400" cap="rnd">
              <a:solidFill>
                <a:srgbClr val="99CC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3" name="Picture 21" descr="이미지를 클릭하면 창이 닫힙니다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" y="2704"/>
              <a:ext cx="1134" cy="910"/>
            </a:xfrm>
            <a:prstGeom prst="rect">
              <a:avLst/>
            </a:prstGeom>
            <a:noFill/>
            <a:ln w="25400" cap="rnd">
              <a:solidFill>
                <a:srgbClr val="99CC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4" name="Picture 22" descr="이미지를 클릭하면 창이 닫힙니다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2704"/>
              <a:ext cx="1107" cy="911"/>
            </a:xfrm>
            <a:prstGeom prst="rect">
              <a:avLst/>
            </a:prstGeom>
            <a:noFill/>
            <a:ln w="25400" cap="rnd">
              <a:solidFill>
                <a:srgbClr val="99CC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5" name="Picture 23" descr="이미지를 클릭하면 창이 닫힙니다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704"/>
              <a:ext cx="1134" cy="910"/>
            </a:xfrm>
            <a:prstGeom prst="rect">
              <a:avLst/>
            </a:prstGeom>
            <a:noFill/>
            <a:ln w="25400" cap="rnd">
              <a:solidFill>
                <a:srgbClr val="99CC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6" name="Text Box 25"/>
            <p:cNvSpPr txBox="1">
              <a:spLocks noChangeArrowheads="1"/>
            </p:cNvSpPr>
            <p:nvPr/>
          </p:nvSpPr>
          <p:spPr bwMode="auto">
            <a:xfrm>
              <a:off x="385" y="3626"/>
              <a:ext cx="1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ko-KR" altLang="en-US" sz="1600" b="1">
                  <a:latin typeface="굴림체" pitchFamily="49" charset="-127"/>
                  <a:ea typeface="굴림체" pitchFamily="49" charset="-127"/>
                </a:rPr>
                <a:t>전통적 식사형태</a:t>
              </a:r>
            </a:p>
          </p:txBody>
        </p:sp>
        <p:sp>
          <p:nvSpPr>
            <p:cNvPr id="15377" name="Text Box 28"/>
            <p:cNvSpPr txBox="1">
              <a:spLocks noChangeArrowheads="1"/>
            </p:cNvSpPr>
            <p:nvPr/>
          </p:nvSpPr>
          <p:spPr bwMode="auto">
            <a:xfrm>
              <a:off x="1655" y="3626"/>
              <a:ext cx="10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ko-KR" altLang="en-US" sz="1600" b="1">
                  <a:latin typeface="굴림체" pitchFamily="49" charset="-127"/>
                  <a:ea typeface="굴림체" pitchFamily="49" charset="-127"/>
                </a:rPr>
                <a:t>빵</a:t>
              </a:r>
              <a:r>
                <a:rPr kumimoji="1" lang="en-US" altLang="ko-KR" sz="1600" b="1">
                  <a:latin typeface="굴림체" pitchFamily="49" charset="-127"/>
                  <a:ea typeface="굴림체" pitchFamily="49" charset="-127"/>
                </a:rPr>
                <a:t>,</a:t>
              </a:r>
              <a:r>
                <a:rPr kumimoji="1" lang="ko-KR" altLang="en-US" sz="1600" b="1">
                  <a:latin typeface="굴림체" pitchFamily="49" charset="-127"/>
                  <a:ea typeface="굴림체" pitchFamily="49" charset="-127"/>
                </a:rPr>
                <a:t>피자</a:t>
              </a:r>
              <a:r>
                <a:rPr kumimoji="1" lang="en-US" altLang="ko-KR" sz="1600" b="1">
                  <a:latin typeface="굴림체" pitchFamily="49" charset="-127"/>
                  <a:ea typeface="굴림체" pitchFamily="49" charset="-127"/>
                </a:rPr>
                <a:t>,</a:t>
              </a:r>
              <a:r>
                <a:rPr kumimoji="1" lang="ko-KR" altLang="en-US" sz="1600" b="1">
                  <a:latin typeface="굴림체" pitchFamily="49" charset="-127"/>
                  <a:ea typeface="굴림체" pitchFamily="49" charset="-127"/>
                </a:rPr>
                <a:t>햄버거</a:t>
              </a:r>
            </a:p>
          </p:txBody>
        </p:sp>
        <p:sp>
          <p:nvSpPr>
            <p:cNvPr id="15378" name="Text Box 29"/>
            <p:cNvSpPr txBox="1">
              <a:spLocks noChangeArrowheads="1"/>
            </p:cNvSpPr>
            <p:nvPr/>
          </p:nvSpPr>
          <p:spPr bwMode="auto">
            <a:xfrm>
              <a:off x="2925" y="3622"/>
              <a:ext cx="113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ko-KR" altLang="en-US" sz="1600" b="1">
                  <a:latin typeface="굴림체" pitchFamily="49" charset="-127"/>
                  <a:ea typeface="굴림체" pitchFamily="49" charset="-127"/>
                </a:rPr>
                <a:t>술</a:t>
              </a:r>
            </a:p>
            <a:p>
              <a:pPr eaLnBrk="1" latinLnBrk="1" hangingPunct="1">
                <a:spcBef>
                  <a:spcPct val="50000"/>
                </a:spcBef>
              </a:pPr>
              <a:r>
                <a:rPr kumimoji="1" lang="en-US" altLang="ko-KR" sz="1600" b="1">
                  <a:latin typeface="HY견고딕" pitchFamily="18" charset="-127"/>
                  <a:ea typeface="HY견고딕" pitchFamily="18" charset="-127"/>
                </a:rPr>
                <a:t>Empty calroie</a:t>
              </a:r>
            </a:p>
          </p:txBody>
        </p:sp>
        <p:sp>
          <p:nvSpPr>
            <p:cNvPr id="15379" name="Text Box 30"/>
            <p:cNvSpPr txBox="1">
              <a:spLocks noChangeArrowheads="1"/>
            </p:cNvSpPr>
            <p:nvPr/>
          </p:nvSpPr>
          <p:spPr bwMode="auto">
            <a:xfrm>
              <a:off x="4241" y="3657"/>
              <a:ext cx="9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ko-KR" altLang="en-US" sz="1600" b="1">
                  <a:latin typeface="굴림체" pitchFamily="49" charset="-127"/>
                  <a:ea typeface="굴림체" pitchFamily="49" charset="-127"/>
                </a:rPr>
                <a:t>단음식</a:t>
              </a:r>
              <a:r>
                <a:rPr kumimoji="1" lang="en-US" altLang="ko-KR" sz="1600" b="1">
                  <a:latin typeface="굴림체" pitchFamily="49" charset="-127"/>
                  <a:ea typeface="굴림체" pitchFamily="49" charset="-127"/>
                </a:rPr>
                <a:t>,</a:t>
              </a:r>
              <a:r>
                <a:rPr kumimoji="1" lang="ko-KR" altLang="en-US" sz="1600" b="1">
                  <a:latin typeface="굴림체" pitchFamily="49" charset="-127"/>
                  <a:ea typeface="굴림체" pitchFamily="49" charset="-127"/>
                </a:rPr>
                <a:t>음료등</a:t>
              </a:r>
            </a:p>
          </p:txBody>
        </p:sp>
      </p:grpSp>
      <p:grpSp>
        <p:nvGrpSpPr>
          <p:cNvPr id="15367" name="Group 34"/>
          <p:cNvGrpSpPr>
            <a:grpSpLocks/>
          </p:cNvGrpSpPr>
          <p:nvPr/>
        </p:nvGrpSpPr>
        <p:grpSpPr bwMode="auto">
          <a:xfrm>
            <a:off x="684213" y="939800"/>
            <a:ext cx="5832475" cy="1265238"/>
            <a:chOff x="431" y="592"/>
            <a:chExt cx="3674" cy="797"/>
          </a:xfrm>
        </p:grpSpPr>
        <p:pic>
          <p:nvPicPr>
            <p:cNvPr id="15369" name="Picture 3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592"/>
              <a:ext cx="861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Text Box 32"/>
            <p:cNvSpPr txBox="1">
              <a:spLocks noChangeArrowheads="1"/>
            </p:cNvSpPr>
            <p:nvPr/>
          </p:nvSpPr>
          <p:spPr bwMode="auto">
            <a:xfrm>
              <a:off x="1020" y="799"/>
              <a:ext cx="30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8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latin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1" lang="en-US" altLang="ko-KR" sz="2400">
                  <a:latin typeface="휴먼둥근헤드라인" pitchFamily="18" charset="-127"/>
                  <a:ea typeface="휴먼둥근헤드라인" pitchFamily="18" charset="-127"/>
                </a:rPr>
                <a:t>Q</a:t>
              </a:r>
              <a:r>
                <a:rPr kumimoji="1" lang="en-US" altLang="ko-KR" sz="2400">
                  <a:latin typeface="하이텔울릉도제목체" pitchFamily="17" charset="-127"/>
                  <a:ea typeface="하이텔울릉도제목체" pitchFamily="17" charset="-127"/>
                </a:rPr>
                <a:t>.</a:t>
              </a:r>
              <a:r>
                <a:rPr kumimoji="1" lang="ko-KR" altLang="en-US" sz="2400">
                  <a:latin typeface="하이텔울릉도제목체" pitchFamily="17" charset="-127"/>
                  <a:ea typeface="하이텔울릉도제목체" pitchFamily="17" charset="-127"/>
                </a:rPr>
                <a:t>중성지방은 고기에 많다</a:t>
              </a:r>
              <a:r>
                <a:rPr kumimoji="1" lang="en-US" altLang="ko-KR" sz="2400">
                  <a:latin typeface="하이텔울릉도제목체" pitchFamily="17" charset="-127"/>
                  <a:ea typeface="하이텔울릉도제목체" pitchFamily="17" charset="-127"/>
                </a:rPr>
                <a:t>?</a:t>
              </a:r>
            </a:p>
          </p:txBody>
        </p:sp>
      </p:grpSp>
      <p:sp>
        <p:nvSpPr>
          <p:cNvPr id="124961" name="Text Box 33"/>
          <p:cNvSpPr txBox="1">
            <a:spLocks noChangeArrowheads="1"/>
          </p:cNvSpPr>
          <p:nvPr/>
        </p:nvSpPr>
        <p:spPr bwMode="auto">
          <a:xfrm>
            <a:off x="5795963" y="1268413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algn="l" eaLnBrk="1" latin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kumimoji="1" lang="en-US" altLang="ko-KR" sz="2400">
                <a:solidFill>
                  <a:srgbClr val="FF3300"/>
                </a:solidFill>
                <a:latin typeface="휴먼둥근헤드라인" pitchFamily="18" charset="-127"/>
                <a:ea typeface="휴먼둥근헤드라인" pitchFamily="18" charset="-127"/>
              </a:rPr>
              <a:t>A</a:t>
            </a:r>
            <a:r>
              <a:rPr kumimoji="1" lang="en-US" altLang="ko-KR" sz="2400">
                <a:solidFill>
                  <a:srgbClr val="FF3300"/>
                </a:solidFill>
                <a:latin typeface="하이텔울릉도제목체" pitchFamily="17" charset="-127"/>
                <a:ea typeface="하이텔울릉도제목체" pitchFamily="17" charset="-127"/>
              </a:rPr>
              <a:t>.</a:t>
            </a:r>
            <a:r>
              <a:rPr kumimoji="1" lang="ko-KR" altLang="en-US" sz="2400">
                <a:solidFill>
                  <a:srgbClr val="FF3300"/>
                </a:solidFill>
                <a:latin typeface="하이텔울릉도제목체" pitchFamily="17" charset="-127"/>
                <a:ea typeface="하이텔울릉도제목체" pitchFamily="17" charset="-127"/>
              </a:rPr>
              <a:t>그렇지 않다</a:t>
            </a:r>
            <a:r>
              <a:rPr kumimoji="1" lang="en-US" altLang="ko-KR" sz="2400">
                <a:solidFill>
                  <a:srgbClr val="FF3300"/>
                </a:solidFill>
                <a:latin typeface="하이텔울릉도제목체" pitchFamily="17" charset="-127"/>
                <a:ea typeface="하이텔울릉도제목체" pitchFamily="17" charset="-127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latin typeface="HY헤드라인M" pitchFamily="18" charset="-127"/>
                <a:ea typeface="HY헤드라인M" pitchFamily="18" charset="-127"/>
              </a:rPr>
              <a:t>콜레스테롤이란</a:t>
            </a:r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중성지방과 동맥경화의 관계</a:t>
            </a: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95288" y="1195388"/>
            <a:ext cx="2160587" cy="79216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rgbClr val="969696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latinLnBrk="1">
              <a:defRPr/>
            </a:pPr>
            <a:r>
              <a:rPr kumimoji="1" lang="ko-KR" altLang="en-US"/>
              <a:t>중성지방이 많다 </a:t>
            </a:r>
            <a:r>
              <a:rPr kumimoji="1" lang="en-US" altLang="ko-KR"/>
              <a:t>!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84213" y="2133600"/>
            <a:ext cx="3529012" cy="1295400"/>
            <a:chOff x="431" y="1344"/>
            <a:chExt cx="2223" cy="816"/>
          </a:xfrm>
        </p:grpSpPr>
        <p:sp>
          <p:nvSpPr>
            <p:cNvPr id="101383" name="AutoShape 7"/>
            <p:cNvSpPr>
              <a:spLocks noChangeArrowheads="1"/>
            </p:cNvSpPr>
            <p:nvPr/>
          </p:nvSpPr>
          <p:spPr bwMode="auto">
            <a:xfrm rot="5400000">
              <a:off x="295" y="1480"/>
              <a:ext cx="725" cy="453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CC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385" name="AutoShape 9"/>
            <p:cNvSpPr>
              <a:spLocks noChangeArrowheads="1"/>
            </p:cNvSpPr>
            <p:nvPr/>
          </p:nvSpPr>
          <p:spPr bwMode="auto">
            <a:xfrm>
              <a:off x="930" y="1661"/>
              <a:ext cx="1724" cy="49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ko-KR" altLang="en-US"/>
                <a:t>혈중 </a:t>
              </a:r>
              <a:r>
                <a:rPr kumimoji="1" lang="en-US" altLang="ko-KR"/>
                <a:t>VLDL</a:t>
              </a:r>
              <a:r>
                <a:rPr kumimoji="1" lang="ko-KR" altLang="en-US"/>
                <a:t>이 많다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763713" y="3573463"/>
            <a:ext cx="3527425" cy="1223962"/>
            <a:chOff x="1111" y="2251"/>
            <a:chExt cx="2222" cy="771"/>
          </a:xfrm>
        </p:grpSpPr>
        <p:sp>
          <p:nvSpPr>
            <p:cNvPr id="101386" name="AutoShape 10"/>
            <p:cNvSpPr>
              <a:spLocks noChangeArrowheads="1"/>
            </p:cNvSpPr>
            <p:nvPr/>
          </p:nvSpPr>
          <p:spPr bwMode="auto">
            <a:xfrm rot="5400000">
              <a:off x="975" y="2387"/>
              <a:ext cx="725" cy="453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CC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387" name="AutoShape 11"/>
            <p:cNvSpPr>
              <a:spLocks noChangeArrowheads="1"/>
            </p:cNvSpPr>
            <p:nvPr/>
          </p:nvSpPr>
          <p:spPr bwMode="auto">
            <a:xfrm>
              <a:off x="1610" y="2523"/>
              <a:ext cx="1723" cy="49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altLang="ko-KR"/>
                <a:t>LDL</a:t>
              </a:r>
              <a:r>
                <a:rPr kumimoji="1" lang="ko-KR" altLang="en-US"/>
                <a:t>콜레스테롤 증가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916238" y="4941888"/>
            <a:ext cx="3527425" cy="1223962"/>
            <a:chOff x="1837" y="3113"/>
            <a:chExt cx="2222" cy="771"/>
          </a:xfrm>
        </p:grpSpPr>
        <p:sp>
          <p:nvSpPr>
            <p:cNvPr id="101388" name="AutoShape 12"/>
            <p:cNvSpPr>
              <a:spLocks noChangeArrowheads="1"/>
            </p:cNvSpPr>
            <p:nvPr/>
          </p:nvSpPr>
          <p:spPr bwMode="auto">
            <a:xfrm rot="5400000">
              <a:off x="1701" y="3249"/>
              <a:ext cx="725" cy="453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CC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392" name="AutoShape 16"/>
            <p:cNvSpPr>
              <a:spLocks noChangeArrowheads="1"/>
            </p:cNvSpPr>
            <p:nvPr/>
          </p:nvSpPr>
          <p:spPr bwMode="auto">
            <a:xfrm>
              <a:off x="2336" y="3385"/>
              <a:ext cx="1723" cy="499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altLang="ko-KR"/>
                <a:t>HDL</a:t>
              </a:r>
              <a:r>
                <a:rPr kumimoji="1" lang="ko-KR" altLang="en-US"/>
                <a:t>콜레스테롤 감소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588125" y="5373688"/>
            <a:ext cx="2217738" cy="792162"/>
            <a:chOff x="4150" y="3385"/>
            <a:chExt cx="1397" cy="499"/>
          </a:xfrm>
        </p:grpSpPr>
        <p:sp>
          <p:nvSpPr>
            <p:cNvPr id="101391" name="AutoShape 15"/>
            <p:cNvSpPr>
              <a:spLocks noChangeArrowheads="1"/>
            </p:cNvSpPr>
            <p:nvPr/>
          </p:nvSpPr>
          <p:spPr bwMode="auto">
            <a:xfrm>
              <a:off x="4573" y="3385"/>
              <a:ext cx="974" cy="499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ko-KR" altLang="en-US" sz="2800">
                  <a:solidFill>
                    <a:srgbClr val="FF0000"/>
                  </a:solidFill>
                </a:rPr>
                <a:t>동맥경화</a:t>
              </a:r>
            </a:p>
          </p:txBody>
        </p:sp>
        <p:sp>
          <p:nvSpPr>
            <p:cNvPr id="101393" name="AutoShape 17"/>
            <p:cNvSpPr>
              <a:spLocks noChangeArrowheads="1"/>
            </p:cNvSpPr>
            <p:nvPr/>
          </p:nvSpPr>
          <p:spPr bwMode="auto">
            <a:xfrm>
              <a:off x="4150" y="3475"/>
              <a:ext cx="363" cy="318"/>
            </a:xfrm>
            <a:prstGeom prst="rightArrow">
              <a:avLst>
                <a:gd name="adj1" fmla="val 50000"/>
                <a:gd name="adj2" fmla="val 28538"/>
              </a:avLst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4572000" y="1052513"/>
            <a:ext cx="4103688" cy="2663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l" latinLnBrk="1">
              <a:defRPr/>
            </a:pPr>
            <a:r>
              <a:rPr kumimoji="1" lang="ko-KR" altLang="en-US" sz="1800" dirty="0">
                <a:solidFill>
                  <a:srgbClr val="006600"/>
                </a:solidFill>
              </a:rPr>
              <a:t>중성지방의 대부분은 </a:t>
            </a:r>
            <a:r>
              <a:rPr kumimoji="1" lang="ko-KR" altLang="en-US" sz="1800" dirty="0" err="1">
                <a:solidFill>
                  <a:srgbClr val="006600"/>
                </a:solidFill>
              </a:rPr>
              <a:t>초저밀도</a:t>
            </a:r>
            <a:r>
              <a:rPr kumimoji="1" lang="ko-KR" altLang="en-US" sz="1800" dirty="0">
                <a:solidFill>
                  <a:srgbClr val="006600"/>
                </a:solidFill>
              </a:rPr>
              <a:t> </a:t>
            </a:r>
            <a:r>
              <a:rPr kumimoji="1" lang="ko-KR" altLang="en-US" sz="1800" dirty="0" err="1">
                <a:solidFill>
                  <a:srgbClr val="006600"/>
                </a:solidFill>
              </a:rPr>
              <a:t>지단백</a:t>
            </a:r>
            <a:r>
              <a:rPr kumimoji="1" lang="en-US" altLang="ko-KR" sz="1800" dirty="0">
                <a:solidFill>
                  <a:srgbClr val="006600"/>
                </a:solidFill>
              </a:rPr>
              <a:t>(VLDL)</a:t>
            </a:r>
            <a:r>
              <a:rPr kumimoji="1" lang="ko-KR" altLang="en-US" sz="1800" dirty="0"/>
              <a:t>이라고 하는 지단백이 많이 들어 있음</a:t>
            </a:r>
            <a:r>
              <a:rPr kumimoji="1" lang="en-US" altLang="ko-KR" sz="1800" dirty="0"/>
              <a:t>.</a:t>
            </a:r>
          </a:p>
          <a:p>
            <a:pPr algn="l" latinLnBrk="1">
              <a:defRPr/>
            </a:pPr>
            <a:endParaRPr kumimoji="1" lang="en-US" altLang="ko-KR" sz="800" dirty="0"/>
          </a:p>
          <a:p>
            <a:pPr algn="l" latinLnBrk="1">
              <a:defRPr/>
            </a:pPr>
            <a:r>
              <a:rPr kumimoji="1" lang="en-US" altLang="ko-KR" sz="1800" dirty="0"/>
              <a:t>VLDL</a:t>
            </a:r>
            <a:r>
              <a:rPr kumimoji="1" lang="ko-KR" altLang="en-US" sz="1800" dirty="0"/>
              <a:t>은 </a:t>
            </a:r>
            <a:r>
              <a:rPr kumimoji="1" lang="en-US" altLang="ko-KR" sz="1800" dirty="0"/>
              <a:t>LDL</a:t>
            </a:r>
            <a:r>
              <a:rPr kumimoji="1" lang="ko-KR" altLang="en-US" sz="1800" dirty="0"/>
              <a:t>처럼 직접 동맥경화를 일으키지는 않지만 </a:t>
            </a:r>
            <a:r>
              <a:rPr kumimoji="1" lang="en-US" altLang="ko-KR" sz="1800" dirty="0">
                <a:solidFill>
                  <a:srgbClr val="FF66FF"/>
                </a:solidFill>
              </a:rPr>
              <a:t>VLDL</a:t>
            </a:r>
            <a:r>
              <a:rPr kumimoji="1" lang="ko-KR" altLang="en-US" sz="1800" dirty="0">
                <a:solidFill>
                  <a:srgbClr val="FF66FF"/>
                </a:solidFill>
              </a:rPr>
              <a:t>이 많아지면 그 일부가 분해되어 </a:t>
            </a:r>
            <a:r>
              <a:rPr kumimoji="1" lang="en-US" altLang="ko-KR" sz="1800" dirty="0">
                <a:solidFill>
                  <a:srgbClr val="FF66FF"/>
                </a:solidFill>
              </a:rPr>
              <a:t>LDL</a:t>
            </a:r>
            <a:r>
              <a:rPr kumimoji="1" lang="ko-KR" altLang="en-US" sz="1800" dirty="0">
                <a:solidFill>
                  <a:srgbClr val="FF66FF"/>
                </a:solidFill>
              </a:rPr>
              <a:t>이 되며</a:t>
            </a:r>
            <a:r>
              <a:rPr kumimoji="1" lang="ko-KR" altLang="en-US" sz="1800" dirty="0"/>
              <a:t> 한편으로는 </a:t>
            </a:r>
            <a:r>
              <a:rPr kumimoji="1" lang="en-US" altLang="ko-KR" sz="1800" dirty="0"/>
              <a:t>HDL</a:t>
            </a:r>
            <a:r>
              <a:rPr kumimoji="1" lang="ko-KR" altLang="en-US" sz="1800" dirty="0"/>
              <a:t>를 감소시키는 기능을 함</a:t>
            </a:r>
            <a:r>
              <a:rPr kumimoji="1" lang="en-US" altLang="ko-KR" sz="1800" dirty="0"/>
              <a:t>.</a:t>
            </a:r>
          </a:p>
        </p:txBody>
      </p:sp>
      <p:sp>
        <p:nvSpPr>
          <p:cNvPr id="101395" name="Arc 19"/>
          <p:cNvSpPr>
            <a:spLocks/>
          </p:cNvSpPr>
          <p:nvPr/>
        </p:nvSpPr>
        <p:spPr bwMode="auto">
          <a:xfrm>
            <a:off x="2627313" y="1485900"/>
            <a:ext cx="5516562" cy="2657475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0" y="0"/>
                </a:moveTo>
                <a:cubicBezTo>
                  <a:pt x="12261" y="298"/>
                  <a:pt x="21600" y="9878"/>
                  <a:pt x="21600" y="21593"/>
                </a:cubicBezTo>
              </a:path>
              <a:path w="21600" h="21593" stroke="0" extrusionOk="0">
                <a:moveTo>
                  <a:pt x="550" y="0"/>
                </a:moveTo>
                <a:cubicBezTo>
                  <a:pt x="12261" y="298"/>
                  <a:pt x="21600" y="9878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" name="Picture 22" descr="이미지를 클릭하면 창이 닫힙니다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214813"/>
            <a:ext cx="1714500" cy="2428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0" grpId="0" animBg="1"/>
      <p:bldP spid="1013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latin typeface="HY헤드라인M" pitchFamily="18" charset="-127"/>
                <a:ea typeface="HY헤드라인M" pitchFamily="18" charset="-127"/>
              </a:rPr>
              <a:t>콜레스테롤이란</a:t>
            </a:r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고지혈증의 원인</a:t>
            </a:r>
          </a:p>
        </p:txBody>
      </p:sp>
      <p:grpSp>
        <p:nvGrpSpPr>
          <p:cNvPr id="17412" name="Group 77"/>
          <p:cNvGrpSpPr>
            <a:grpSpLocks/>
          </p:cNvGrpSpPr>
          <p:nvPr/>
        </p:nvGrpSpPr>
        <p:grpSpPr bwMode="auto">
          <a:xfrm>
            <a:off x="206375" y="1665288"/>
            <a:ext cx="8778875" cy="3878262"/>
            <a:chOff x="130" y="1049"/>
            <a:chExt cx="5530" cy="2443"/>
          </a:xfrm>
        </p:grpSpPr>
        <p:grpSp>
          <p:nvGrpSpPr>
            <p:cNvPr id="17414" name="Group 45"/>
            <p:cNvGrpSpPr>
              <a:grpSpLocks/>
            </p:cNvGrpSpPr>
            <p:nvPr/>
          </p:nvGrpSpPr>
          <p:grpSpPr bwMode="auto">
            <a:xfrm>
              <a:off x="130" y="1049"/>
              <a:ext cx="5530" cy="2443"/>
              <a:chOff x="126" y="1084"/>
              <a:chExt cx="5530" cy="2443"/>
            </a:xfrm>
          </p:grpSpPr>
          <p:sp>
            <p:nvSpPr>
              <p:cNvPr id="17416" name="AutoShape 46"/>
              <p:cNvSpPr>
                <a:spLocks noChangeArrowheads="1"/>
              </p:cNvSpPr>
              <p:nvPr/>
            </p:nvSpPr>
            <p:spPr bwMode="gray">
              <a:xfrm rot="-3626814">
                <a:off x="2875" y="1599"/>
                <a:ext cx="499" cy="182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chemeClr val="accent1">
                  <a:alpha val="8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7417" name="AutoShape 47"/>
              <p:cNvSpPr>
                <a:spLocks noChangeArrowheads="1"/>
              </p:cNvSpPr>
              <p:nvPr/>
            </p:nvSpPr>
            <p:spPr bwMode="gray">
              <a:xfrm rot="3465783">
                <a:off x="2907" y="2928"/>
                <a:ext cx="499" cy="182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chemeClr val="accent1">
                  <a:alpha val="8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7418" name="AutoShape 48"/>
              <p:cNvSpPr>
                <a:spLocks noChangeArrowheads="1"/>
              </p:cNvSpPr>
              <p:nvPr/>
            </p:nvSpPr>
            <p:spPr bwMode="gray">
              <a:xfrm rot="-7230978">
                <a:off x="2139" y="1613"/>
                <a:ext cx="499" cy="182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chemeClr val="accent1">
                  <a:alpha val="8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7419" name="AutoShape 49"/>
              <p:cNvSpPr>
                <a:spLocks noChangeArrowheads="1"/>
              </p:cNvSpPr>
              <p:nvPr/>
            </p:nvSpPr>
            <p:spPr bwMode="gray">
              <a:xfrm rot="7535209">
                <a:off x="2115" y="2907"/>
                <a:ext cx="499" cy="182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chemeClr val="accent1">
                  <a:alpha val="8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7420" name="AutoShape 50"/>
              <p:cNvSpPr>
                <a:spLocks noChangeArrowheads="1"/>
              </p:cNvSpPr>
              <p:nvPr/>
            </p:nvSpPr>
            <p:spPr bwMode="gray">
              <a:xfrm>
                <a:off x="3272" y="2275"/>
                <a:ext cx="499" cy="182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chemeClr val="accent1">
                  <a:alpha val="8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7421" name="AutoShape 51"/>
              <p:cNvSpPr>
                <a:spLocks noChangeArrowheads="1"/>
              </p:cNvSpPr>
              <p:nvPr/>
            </p:nvSpPr>
            <p:spPr bwMode="gray">
              <a:xfrm rot="10800000">
                <a:off x="1754" y="2271"/>
                <a:ext cx="544" cy="182"/>
              </a:xfrm>
              <a:prstGeom prst="rightArrow">
                <a:avLst>
                  <a:gd name="adj1" fmla="val 35167"/>
                  <a:gd name="adj2" fmla="val 121041"/>
                </a:avLst>
              </a:prstGeom>
              <a:solidFill>
                <a:schemeClr val="accent1">
                  <a:alpha val="8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7422" name="Oval 52"/>
              <p:cNvSpPr>
                <a:spLocks noChangeArrowheads="1"/>
              </p:cNvSpPr>
              <p:nvPr/>
            </p:nvSpPr>
            <p:spPr bwMode="auto">
              <a:xfrm>
                <a:off x="1578" y="1168"/>
                <a:ext cx="2358" cy="2359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latinLnBrk="1" hangingPunct="1"/>
                <a:endParaRPr kumimoji="1" lang="ko-KR" altLang="ko-KR"/>
              </a:p>
            </p:txBody>
          </p:sp>
          <p:sp>
            <p:nvSpPr>
              <p:cNvPr id="17423" name="Text Box 53"/>
              <p:cNvSpPr txBox="1">
                <a:spLocks noChangeArrowheads="1"/>
              </p:cNvSpPr>
              <p:nvPr/>
            </p:nvSpPr>
            <p:spPr bwMode="auto">
              <a:xfrm>
                <a:off x="3498" y="1084"/>
                <a:ext cx="1166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/>
                <a:r>
                  <a:rPr lang="en-US" altLang="ko-KR" sz="2400" b="1"/>
                  <a:t>  </a:t>
                </a:r>
                <a:r>
                  <a:rPr lang="ko-KR" altLang="en-US" sz="2600" b="1"/>
                  <a:t>운동 부족</a:t>
                </a:r>
              </a:p>
            </p:txBody>
          </p:sp>
          <p:sp>
            <p:nvSpPr>
              <p:cNvPr id="17424" name="Text Box 54"/>
              <p:cNvSpPr txBox="1">
                <a:spLocks noChangeArrowheads="1"/>
              </p:cNvSpPr>
              <p:nvPr/>
            </p:nvSpPr>
            <p:spPr bwMode="auto">
              <a:xfrm>
                <a:off x="126" y="1084"/>
                <a:ext cx="1912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r"/>
                <a:r>
                  <a:rPr lang="ko-KR" altLang="en-US" sz="2600" b="1"/>
                  <a:t>칼로리 과잉 식생활</a:t>
                </a:r>
              </a:p>
            </p:txBody>
          </p:sp>
          <p:sp>
            <p:nvSpPr>
              <p:cNvPr id="17425" name="Text Box 55"/>
              <p:cNvSpPr txBox="1">
                <a:spLocks noChangeArrowheads="1"/>
              </p:cNvSpPr>
              <p:nvPr/>
            </p:nvSpPr>
            <p:spPr bwMode="auto">
              <a:xfrm>
                <a:off x="4074" y="2188"/>
                <a:ext cx="8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/>
                <a:r>
                  <a:rPr lang="en-US" altLang="ko-KR" sz="2400" b="1"/>
                  <a:t>  </a:t>
                </a:r>
                <a:r>
                  <a:rPr lang="ko-KR" altLang="en-US" sz="2600" b="1"/>
                  <a:t>흡  연</a:t>
                </a:r>
              </a:p>
            </p:txBody>
          </p:sp>
          <p:sp>
            <p:nvSpPr>
              <p:cNvPr id="17426" name="Text Box 56"/>
              <p:cNvSpPr txBox="1">
                <a:spLocks noChangeArrowheads="1"/>
              </p:cNvSpPr>
              <p:nvPr/>
            </p:nvSpPr>
            <p:spPr bwMode="auto">
              <a:xfrm>
                <a:off x="3498" y="3212"/>
                <a:ext cx="215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/>
                <a:r>
                  <a:rPr lang="ko-KR" altLang="en-US" sz="2400" b="1"/>
                  <a:t>콜레스테롤 과잉 식생활</a:t>
                </a:r>
              </a:p>
            </p:txBody>
          </p:sp>
          <p:sp>
            <p:nvSpPr>
              <p:cNvPr id="17427" name="Text Box 57"/>
              <p:cNvSpPr txBox="1">
                <a:spLocks noChangeArrowheads="1"/>
              </p:cNvSpPr>
              <p:nvPr/>
            </p:nvSpPr>
            <p:spPr bwMode="auto">
              <a:xfrm>
                <a:off x="622" y="2188"/>
                <a:ext cx="8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r"/>
                <a:r>
                  <a:rPr lang="ko-KR" altLang="en-US" sz="2600" b="1"/>
                  <a:t>과  음</a:t>
                </a:r>
                <a:r>
                  <a:rPr lang="ko-KR" altLang="en-US" sz="2400" b="1"/>
                  <a:t>  </a:t>
                </a:r>
              </a:p>
            </p:txBody>
          </p:sp>
          <p:sp>
            <p:nvSpPr>
              <p:cNvPr id="17428" name="Text Box 58"/>
              <p:cNvSpPr txBox="1">
                <a:spLocks noChangeArrowheads="1"/>
              </p:cNvSpPr>
              <p:nvPr/>
            </p:nvSpPr>
            <p:spPr bwMode="auto">
              <a:xfrm>
                <a:off x="404" y="3157"/>
                <a:ext cx="1586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r"/>
                <a:r>
                  <a:rPr lang="ko-KR" altLang="en-US" sz="2600" b="1"/>
                  <a:t>스트레스 축적  </a:t>
                </a:r>
              </a:p>
            </p:txBody>
          </p:sp>
          <p:sp>
            <p:nvSpPr>
              <p:cNvPr id="145467" name="Oval 59"/>
              <p:cNvSpPr>
                <a:spLocks noChangeArrowheads="1"/>
              </p:cNvSpPr>
              <p:nvPr/>
            </p:nvSpPr>
            <p:spPr bwMode="gray">
              <a:xfrm>
                <a:off x="1488" y="2288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468" name="Oval 60"/>
              <p:cNvSpPr>
                <a:spLocks noChangeArrowheads="1"/>
              </p:cNvSpPr>
              <p:nvPr/>
            </p:nvSpPr>
            <p:spPr bwMode="gray">
              <a:xfrm>
                <a:off x="2064" y="1248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469" name="Oval 61"/>
              <p:cNvSpPr>
                <a:spLocks noChangeArrowheads="1"/>
              </p:cNvSpPr>
              <p:nvPr/>
            </p:nvSpPr>
            <p:spPr bwMode="gray">
              <a:xfrm>
                <a:off x="3264" y="1248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470" name="Oval 62"/>
              <p:cNvSpPr>
                <a:spLocks noChangeArrowheads="1"/>
              </p:cNvSpPr>
              <p:nvPr/>
            </p:nvSpPr>
            <p:spPr bwMode="gray">
              <a:xfrm>
                <a:off x="2016" y="326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471" name="Oval 63"/>
              <p:cNvSpPr>
                <a:spLocks noChangeArrowheads="1"/>
              </p:cNvSpPr>
              <p:nvPr/>
            </p:nvSpPr>
            <p:spPr bwMode="gray">
              <a:xfrm>
                <a:off x="3264" y="326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472" name="Oval 64"/>
              <p:cNvSpPr>
                <a:spLocks noChangeArrowheads="1"/>
              </p:cNvSpPr>
              <p:nvPr/>
            </p:nvSpPr>
            <p:spPr bwMode="gray">
              <a:xfrm>
                <a:off x="3840" y="2280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473" name="Oval 65"/>
              <p:cNvSpPr>
                <a:spLocks noChangeArrowheads="1"/>
              </p:cNvSpPr>
              <p:nvPr/>
            </p:nvSpPr>
            <p:spPr bwMode="gray">
              <a:xfrm>
                <a:off x="2233" y="1817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474" name="Oval 66"/>
              <p:cNvSpPr>
                <a:spLocks noChangeArrowheads="1"/>
              </p:cNvSpPr>
              <p:nvPr/>
            </p:nvSpPr>
            <p:spPr bwMode="gray">
              <a:xfrm>
                <a:off x="2236" y="1816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475" name="Oval 67"/>
              <p:cNvSpPr>
                <a:spLocks noChangeArrowheads="1"/>
              </p:cNvSpPr>
              <p:nvPr/>
            </p:nvSpPr>
            <p:spPr bwMode="gray">
              <a:xfrm>
                <a:off x="2303" y="1886"/>
                <a:ext cx="933" cy="92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476" name="Oval 68"/>
              <p:cNvSpPr>
                <a:spLocks noChangeArrowheads="1"/>
              </p:cNvSpPr>
              <p:nvPr/>
            </p:nvSpPr>
            <p:spPr bwMode="gray">
              <a:xfrm>
                <a:off x="2301" y="1888"/>
                <a:ext cx="933" cy="92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439" name="Oval 69"/>
              <p:cNvSpPr>
                <a:spLocks noChangeArrowheads="1"/>
              </p:cNvSpPr>
              <p:nvPr/>
            </p:nvSpPr>
            <p:spPr bwMode="gray">
              <a:xfrm>
                <a:off x="2350" y="1933"/>
                <a:ext cx="840" cy="83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grpSp>
            <p:nvGrpSpPr>
              <p:cNvPr id="17440" name="Group 70"/>
              <p:cNvGrpSpPr>
                <a:grpSpLocks/>
              </p:cNvGrpSpPr>
              <p:nvPr/>
            </p:nvGrpSpPr>
            <p:grpSpPr bwMode="auto">
              <a:xfrm>
                <a:off x="2363" y="1945"/>
                <a:ext cx="813" cy="805"/>
                <a:chOff x="4166" y="1706"/>
                <a:chExt cx="1252" cy="1252"/>
              </a:xfrm>
            </p:grpSpPr>
            <p:sp>
              <p:nvSpPr>
                <p:cNvPr id="17442" name="Oval 7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7443" name="Oval 7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7444" name="Oval 7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7445" name="Oval 7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  <p:sp>
            <p:nvSpPr>
              <p:cNvPr id="17441" name="Text Box 75"/>
              <p:cNvSpPr txBox="1">
                <a:spLocks noChangeArrowheads="1"/>
              </p:cNvSpPr>
              <p:nvPr/>
            </p:nvSpPr>
            <p:spPr bwMode="gray">
              <a:xfrm>
                <a:off x="2713" y="2231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endParaRPr lang="ko-KR" altLang="ko-KR" sz="2400">
                  <a:solidFill>
                    <a:srgbClr val="000000"/>
                  </a:solidFill>
                  <a:latin typeface="Arial" charset="0"/>
                  <a:ea typeface="굴림" charset="-127"/>
                </a:endParaRPr>
              </a:p>
            </p:txBody>
          </p:sp>
        </p:grpSp>
        <p:sp>
          <p:nvSpPr>
            <p:cNvPr id="17415" name="Text Box 76"/>
            <p:cNvSpPr txBox="1">
              <a:spLocks noChangeArrowheads="1"/>
            </p:cNvSpPr>
            <p:nvPr/>
          </p:nvSpPr>
          <p:spPr bwMode="auto">
            <a:xfrm>
              <a:off x="2290" y="2069"/>
              <a:ext cx="95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ko-KR" altLang="en-US" sz="160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생활습관으로      인한            </a:t>
              </a:r>
              <a:r>
                <a:rPr kumimoji="1" lang="en-US" altLang="ko-KR" sz="160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1</a:t>
              </a:r>
              <a:r>
                <a:rPr kumimoji="1" lang="ko-KR" altLang="en-US" sz="160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차적 원인</a:t>
              </a:r>
            </a:p>
          </p:txBody>
        </p:sp>
      </p:grpSp>
      <p:sp>
        <p:nvSpPr>
          <p:cNvPr id="17413" name="Text Box 78"/>
          <p:cNvSpPr txBox="1">
            <a:spLocks noChangeArrowheads="1"/>
          </p:cNvSpPr>
          <p:nvPr/>
        </p:nvSpPr>
        <p:spPr bwMode="auto">
          <a:xfrm>
            <a:off x="395288" y="6021388"/>
            <a:ext cx="85328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algn="l" eaLnBrk="1" latinLnBrk="1" hangingPunct="1">
              <a:spcBef>
                <a:spcPct val="50000"/>
              </a:spcBef>
            </a:pPr>
            <a:r>
              <a:rPr kumimoji="1" lang="en-US" altLang="ko-KR" sz="1700">
                <a:solidFill>
                  <a:srgbClr val="0033CC"/>
                </a:solidFill>
              </a:rPr>
              <a:t>※ </a:t>
            </a:r>
            <a:r>
              <a:rPr kumimoji="1" lang="ko-KR" altLang="en-US" sz="1700">
                <a:solidFill>
                  <a:srgbClr val="0033CC"/>
                </a:solidFill>
              </a:rPr>
              <a:t>질병으로 인한 </a:t>
            </a:r>
            <a:r>
              <a:rPr kumimoji="1" lang="en-US" altLang="ko-KR" sz="1700">
                <a:solidFill>
                  <a:srgbClr val="0033CC"/>
                </a:solidFill>
              </a:rPr>
              <a:t>2</a:t>
            </a:r>
            <a:r>
              <a:rPr kumimoji="1" lang="ko-KR" altLang="en-US" sz="1700">
                <a:solidFill>
                  <a:srgbClr val="0033CC"/>
                </a:solidFill>
              </a:rPr>
              <a:t>차적 원인 </a:t>
            </a:r>
            <a:r>
              <a:rPr kumimoji="1" lang="en-US" altLang="ko-KR" sz="1700">
                <a:solidFill>
                  <a:srgbClr val="0033CC"/>
                </a:solidFill>
              </a:rPr>
              <a:t>: </a:t>
            </a:r>
            <a:r>
              <a:rPr kumimoji="1" lang="ko-KR" altLang="en-US" sz="1700">
                <a:solidFill>
                  <a:srgbClr val="0033CC"/>
                </a:solidFill>
              </a:rPr>
              <a:t>당뇨</a:t>
            </a:r>
            <a:r>
              <a:rPr kumimoji="1" lang="en-US" altLang="ko-KR" sz="1700">
                <a:solidFill>
                  <a:srgbClr val="0033CC"/>
                </a:solidFill>
              </a:rPr>
              <a:t>, </a:t>
            </a:r>
            <a:r>
              <a:rPr kumimoji="1" lang="ko-KR" altLang="en-US" sz="1700">
                <a:solidFill>
                  <a:srgbClr val="0033CC"/>
                </a:solidFill>
              </a:rPr>
              <a:t>신증후군</a:t>
            </a:r>
            <a:r>
              <a:rPr kumimoji="1" lang="en-US" altLang="ko-KR" sz="1700">
                <a:solidFill>
                  <a:srgbClr val="0033CC"/>
                </a:solidFill>
              </a:rPr>
              <a:t>, </a:t>
            </a:r>
            <a:r>
              <a:rPr kumimoji="1" lang="ko-KR" altLang="en-US" sz="1700">
                <a:solidFill>
                  <a:srgbClr val="0033CC"/>
                </a:solidFill>
              </a:rPr>
              <a:t>간경변</a:t>
            </a:r>
            <a:r>
              <a:rPr kumimoji="1" lang="en-US" altLang="ko-KR" sz="1700">
                <a:solidFill>
                  <a:srgbClr val="0033CC"/>
                </a:solidFill>
              </a:rPr>
              <a:t>, </a:t>
            </a:r>
            <a:r>
              <a:rPr kumimoji="1" lang="ko-KR" altLang="en-US" sz="1700">
                <a:solidFill>
                  <a:srgbClr val="0033CC"/>
                </a:solidFill>
              </a:rPr>
              <a:t>갑상선기능저하</a:t>
            </a:r>
            <a:r>
              <a:rPr kumimoji="1" lang="en-US" altLang="ko-KR" sz="1700">
                <a:solidFill>
                  <a:srgbClr val="0033CC"/>
                </a:solidFill>
              </a:rPr>
              <a:t>, </a:t>
            </a:r>
            <a:r>
              <a:rPr kumimoji="1" lang="ko-KR" altLang="en-US" sz="1700">
                <a:solidFill>
                  <a:srgbClr val="0033CC"/>
                </a:solidFill>
              </a:rPr>
              <a:t>내분비이상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67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고지혈증의 진단</a:t>
            </a:r>
          </a:p>
        </p:txBody>
      </p:sp>
      <p:graphicFrame>
        <p:nvGraphicFramePr>
          <p:cNvPr id="108073" name="Group 553"/>
          <p:cNvGraphicFramePr>
            <a:graphicFrameLocks noGrp="1"/>
          </p:cNvGraphicFramePr>
          <p:nvPr>
            <p:ph idx="1"/>
          </p:nvPr>
        </p:nvGraphicFramePr>
        <p:xfrm>
          <a:off x="468313" y="1844675"/>
          <a:ext cx="8207375" cy="4535489"/>
        </p:xfrm>
        <a:graphic>
          <a:graphicData uri="http://schemas.openxmlformats.org/drawingml/2006/table">
            <a:tbl>
              <a:tblPr/>
              <a:tblGrid>
                <a:gridCol w="2447925"/>
                <a:gridCol w="1655762"/>
                <a:gridCol w="2087563"/>
                <a:gridCol w="2016125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구  분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수  치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(mg/dl)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정  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비  고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총콜레스테롤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200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미만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바람직한 수준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F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낮을수록 좋다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!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200~239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경계수준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73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240 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이상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고콜레스테롤혈증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08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LDL(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저밀도 지단백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)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130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미만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바람직한 수준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2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130~159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경계 위험수준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0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160 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이상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고위험수준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중성지방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200 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이상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고중성지방혈증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0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HDL(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고밀도 지단백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60 </a:t>
                      </a: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이상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바람직한 수준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높을수록 좋다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!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40 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이하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</a:rPr>
                        <a:t>문제 수준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81" name="AutoShape 345"/>
          <p:cNvSpPr>
            <a:spLocks/>
          </p:cNvSpPr>
          <p:nvPr/>
        </p:nvSpPr>
        <p:spPr bwMode="auto">
          <a:xfrm>
            <a:off x="5148263" y="1108075"/>
            <a:ext cx="3527425" cy="449263"/>
          </a:xfrm>
          <a:prstGeom prst="borderCallout2">
            <a:avLst>
              <a:gd name="adj1" fmla="val 25440"/>
              <a:gd name="adj2" fmla="val -2162"/>
              <a:gd name="adj3" fmla="val 25440"/>
              <a:gd name="adj4" fmla="val -27588"/>
              <a:gd name="adj5" fmla="val 198801"/>
              <a:gd name="adj6" fmla="val -30968"/>
            </a:avLst>
          </a:prstGeom>
          <a:solidFill>
            <a:srgbClr val="FFFF99"/>
          </a:solidFill>
          <a:ln w="25400" algn="ctr">
            <a:solidFill>
              <a:srgbClr val="99CC00"/>
            </a:solidFill>
            <a:miter lim="800000"/>
            <a:headEnd type="triangle" w="med" len="med"/>
            <a:tailEnd/>
          </a:ln>
        </p:spPr>
        <p:txBody>
          <a:bodyPr lIns="0" rIns="0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kumimoji="1" lang="en-US" altLang="ko-KR" sz="1600" b="1">
                <a:latin typeface="돋움" pitchFamily="50" charset="-127"/>
                <a:ea typeface="돋움" pitchFamily="50" charset="-127"/>
              </a:rPr>
              <a:t>mg/dl :100ml</a:t>
            </a:r>
            <a:r>
              <a:rPr kumimoji="1" lang="ko-KR" altLang="en-US" sz="1600" b="1">
                <a:latin typeface="돋움" pitchFamily="50" charset="-127"/>
                <a:ea typeface="돋움" pitchFamily="50" charset="-127"/>
              </a:rPr>
              <a:t>당 몇</a:t>
            </a:r>
            <a:r>
              <a:rPr kumimoji="1" lang="en-US" altLang="ko-KR" sz="1600" b="1">
                <a:latin typeface="돋움" pitchFamily="50" charset="-127"/>
                <a:ea typeface="돋움" pitchFamily="50" charset="-127"/>
              </a:rPr>
              <a:t>mg</a:t>
            </a:r>
            <a:r>
              <a:rPr kumimoji="1" lang="ko-KR" altLang="en-US" sz="1600" b="1">
                <a:latin typeface="돋움" pitchFamily="50" charset="-127"/>
                <a:ea typeface="돋움" pitchFamily="50" charset="-127"/>
              </a:rPr>
              <a:t>이 들어있는가</a:t>
            </a:r>
            <a:r>
              <a:rPr kumimoji="1" lang="en-US" altLang="ko-KR" sz="1600" b="1">
                <a:latin typeface="돋움" pitchFamily="50" charset="-127"/>
                <a:ea typeface="돋움" pitchFamily="50" charset="-127"/>
              </a:rPr>
              <a:t>?</a:t>
            </a:r>
          </a:p>
        </p:txBody>
      </p:sp>
      <p:pic>
        <p:nvPicPr>
          <p:cNvPr id="108008" name="Picture 4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1009650"/>
            <a:ext cx="8096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56"/>
          <p:cNvGrpSpPr>
            <a:grpSpLocks/>
          </p:cNvGrpSpPr>
          <p:nvPr/>
        </p:nvGrpSpPr>
        <p:grpSpPr bwMode="auto">
          <a:xfrm>
            <a:off x="323850" y="3659188"/>
            <a:ext cx="2808288" cy="1354137"/>
            <a:chOff x="567" y="1389"/>
            <a:chExt cx="1769" cy="853"/>
          </a:xfrm>
        </p:grpSpPr>
        <p:sp>
          <p:nvSpPr>
            <p:cNvPr id="18484" name="Rectangle 554"/>
            <p:cNvSpPr>
              <a:spLocks noChangeArrowheads="1"/>
            </p:cNvSpPr>
            <p:nvPr/>
          </p:nvSpPr>
          <p:spPr bwMode="auto">
            <a:xfrm>
              <a:off x="657" y="1389"/>
              <a:ext cx="1542" cy="853"/>
            </a:xfrm>
            <a:prstGeom prst="rect">
              <a:avLst/>
            </a:prstGeom>
            <a:solidFill>
              <a:srgbClr val="FFB7B7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8485" name="Text Box 555"/>
            <p:cNvSpPr txBox="1">
              <a:spLocks noChangeArrowheads="1"/>
            </p:cNvSpPr>
            <p:nvPr/>
          </p:nvSpPr>
          <p:spPr bwMode="auto">
            <a:xfrm>
              <a:off x="567" y="1933"/>
              <a:ext cx="17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ko-KR" altLang="en-US" sz="1800" b="1">
                  <a:solidFill>
                    <a:srgbClr val="FF0000"/>
                  </a:solidFill>
                  <a:latin typeface="굴림체" pitchFamily="49" charset="-127"/>
                  <a:ea typeface="굴림체" pitchFamily="49" charset="-127"/>
                </a:rPr>
                <a:t>동맥경화와 직접연관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고지혈증의 치료</a:t>
            </a:r>
          </a:p>
        </p:txBody>
      </p:sp>
      <p:sp>
        <p:nvSpPr>
          <p:cNvPr id="19460" name="AutoShape 9"/>
          <p:cNvSpPr>
            <a:spLocks noChangeArrowheads="1"/>
          </p:cNvSpPr>
          <p:nvPr/>
        </p:nvSpPr>
        <p:spPr bwMode="auto">
          <a:xfrm rot="-5400000">
            <a:off x="2593181" y="1304132"/>
            <a:ext cx="503237" cy="431800"/>
          </a:xfrm>
          <a:prstGeom prst="downArrow">
            <a:avLst>
              <a:gd name="adj1" fmla="val 50157"/>
              <a:gd name="adj2" fmla="val 54046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323850" y="1052513"/>
            <a:ext cx="2087563" cy="936625"/>
          </a:xfrm>
          <a:prstGeom prst="rect">
            <a:avLst/>
          </a:prstGeom>
          <a:solidFill>
            <a:srgbClr val="DA971E">
              <a:alpha val="70195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r>
              <a:rPr lang="ko-KR" altLang="en-US" sz="2400">
                <a:latin typeface="Arial" charset="0"/>
                <a:ea typeface="HY견고딕" pitchFamily="18" charset="-127"/>
              </a:rPr>
              <a:t>고지혈증의</a:t>
            </a:r>
          </a:p>
          <a:p>
            <a:pPr eaLnBrk="1" hangingPunct="1"/>
            <a:r>
              <a:rPr lang="ko-KR" altLang="en-US" sz="2400">
                <a:latin typeface="Arial" charset="0"/>
                <a:ea typeface="HY견고딕" pitchFamily="18" charset="-127"/>
              </a:rPr>
              <a:t>치료목적</a:t>
            </a: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3276600" y="1052513"/>
            <a:ext cx="5327650" cy="936625"/>
          </a:xfrm>
          <a:prstGeom prst="rect">
            <a:avLst/>
          </a:prstGeom>
          <a:solidFill>
            <a:srgbClr val="DA971E">
              <a:alpha val="70195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r>
              <a:rPr lang="ko-KR" altLang="en-US">
                <a:solidFill>
                  <a:srgbClr val="339933"/>
                </a:solidFill>
                <a:latin typeface="Arial" charset="0"/>
                <a:ea typeface="HY견고딕" pitchFamily="18" charset="-127"/>
              </a:rPr>
              <a:t>동맥경화를 막고</a:t>
            </a:r>
            <a:r>
              <a:rPr lang="ko-KR" altLang="en-US">
                <a:latin typeface="Arial" charset="0"/>
                <a:ea typeface="HY견고딕" pitchFamily="18" charset="-127"/>
              </a:rPr>
              <a:t> 최종적으로 발생하는 </a:t>
            </a:r>
            <a:r>
              <a:rPr lang="ko-KR" altLang="en-US">
                <a:solidFill>
                  <a:srgbClr val="0099FF"/>
                </a:solidFill>
                <a:latin typeface="Arial" charset="0"/>
                <a:ea typeface="HY견고딕" pitchFamily="18" charset="-127"/>
              </a:rPr>
              <a:t>심근경색과 뇌경색 예방</a:t>
            </a: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323850" y="2206625"/>
            <a:ext cx="2087563" cy="935038"/>
          </a:xfrm>
          <a:prstGeom prst="rect">
            <a:avLst/>
          </a:prstGeom>
          <a:solidFill>
            <a:srgbClr val="EAEAEA">
              <a:alpha val="70195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r>
              <a:rPr lang="ko-KR" altLang="en-US" sz="2400" b="1">
                <a:latin typeface="Arial" charset="0"/>
                <a:ea typeface="HY견고딕" pitchFamily="18" charset="-127"/>
              </a:rPr>
              <a:t>치료의 첫걸음</a:t>
            </a:r>
            <a:endParaRPr lang="ko-KR" altLang="en-US" sz="1800" b="1">
              <a:latin typeface="굴림" charset="-127"/>
              <a:ea typeface="굴림" charset="-127"/>
            </a:endParaRPr>
          </a:p>
        </p:txBody>
      </p:sp>
      <p:sp>
        <p:nvSpPr>
          <p:cNvPr id="19464" name="AutoShape 13"/>
          <p:cNvSpPr>
            <a:spLocks noChangeArrowheads="1"/>
          </p:cNvSpPr>
          <p:nvPr/>
        </p:nvSpPr>
        <p:spPr bwMode="auto">
          <a:xfrm rot="-5400000">
            <a:off x="2591594" y="2529682"/>
            <a:ext cx="503237" cy="431800"/>
          </a:xfrm>
          <a:prstGeom prst="downArrow">
            <a:avLst>
              <a:gd name="adj1" fmla="val 50157"/>
              <a:gd name="adj2" fmla="val 54046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3276600" y="2206625"/>
            <a:ext cx="5327650" cy="935038"/>
          </a:xfrm>
          <a:prstGeom prst="rect">
            <a:avLst/>
          </a:prstGeom>
          <a:solidFill>
            <a:srgbClr val="EAEAEA">
              <a:alpha val="70195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r>
              <a:rPr lang="ko-KR" altLang="en-US" b="1">
                <a:latin typeface="Arial" charset="0"/>
                <a:ea typeface="HY견고딕" pitchFamily="18" charset="-127"/>
              </a:rPr>
              <a:t>콜레스테롤과 중성지방↑</a:t>
            </a:r>
            <a:r>
              <a:rPr lang="en-US" altLang="ko-KR" b="1">
                <a:latin typeface="Arial" charset="0"/>
                <a:ea typeface="HY견고딕" pitchFamily="18" charset="-127"/>
              </a:rPr>
              <a:t>,HDL↓</a:t>
            </a:r>
            <a:r>
              <a:rPr lang="ko-KR" altLang="en-US" b="1">
                <a:latin typeface="Arial" charset="0"/>
                <a:ea typeface="HY견고딕" pitchFamily="18" charset="-127"/>
              </a:rPr>
              <a:t>위험인자 찾고</a:t>
            </a:r>
          </a:p>
          <a:p>
            <a:pPr eaLnBrk="1" hangingPunct="1"/>
            <a:r>
              <a:rPr lang="ko-KR" altLang="en-US" b="1">
                <a:latin typeface="Arial" charset="0"/>
                <a:ea typeface="HY견고딕" pitchFamily="18" charset="-127"/>
              </a:rPr>
              <a:t> 생활습관 개선</a:t>
            </a:r>
            <a:endParaRPr lang="ko-KR" altLang="en-US" b="1">
              <a:latin typeface="굴림" charset="-127"/>
              <a:ea typeface="굴림" charset="-127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51050" y="3311525"/>
            <a:ext cx="4452938" cy="3357563"/>
            <a:chOff x="829" y="707"/>
            <a:chExt cx="3708" cy="3358"/>
          </a:xfrm>
        </p:grpSpPr>
        <p:sp>
          <p:nvSpPr>
            <p:cNvPr id="19467" name="Rectangle 17"/>
            <p:cNvSpPr>
              <a:spLocks noChangeArrowheads="1"/>
            </p:cNvSpPr>
            <p:nvPr/>
          </p:nvSpPr>
          <p:spPr bwMode="gray">
            <a:xfrm rot="-7829975">
              <a:off x="3031" y="2337"/>
              <a:ext cx="640" cy="12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D7D7D7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468" name="Rectangle 18"/>
            <p:cNvSpPr>
              <a:spLocks noChangeArrowheads="1"/>
            </p:cNvSpPr>
            <p:nvPr/>
          </p:nvSpPr>
          <p:spPr bwMode="gray">
            <a:xfrm rot="-743917">
              <a:off x="1754" y="2033"/>
              <a:ext cx="653" cy="11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DADAD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469" name="Rectangle 19"/>
            <p:cNvSpPr>
              <a:spLocks noChangeArrowheads="1"/>
            </p:cNvSpPr>
            <p:nvPr/>
          </p:nvSpPr>
          <p:spPr bwMode="gray">
            <a:xfrm rot="-3205350">
              <a:off x="3116" y="1305"/>
              <a:ext cx="398" cy="8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E8E8E8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19470" name="Group 20"/>
            <p:cNvGrpSpPr>
              <a:grpSpLocks/>
            </p:cNvGrpSpPr>
            <p:nvPr/>
          </p:nvGrpSpPr>
          <p:grpSpPr bwMode="auto">
            <a:xfrm>
              <a:off x="2256" y="1326"/>
              <a:ext cx="1210" cy="1139"/>
              <a:chOff x="2256" y="1326"/>
              <a:chExt cx="1210" cy="1139"/>
            </a:xfrm>
          </p:grpSpPr>
          <p:grpSp>
            <p:nvGrpSpPr>
              <p:cNvPr id="19490" name="Group 21"/>
              <p:cNvGrpSpPr>
                <a:grpSpLocks/>
              </p:cNvGrpSpPr>
              <p:nvPr/>
            </p:nvGrpSpPr>
            <p:grpSpPr bwMode="auto">
              <a:xfrm>
                <a:off x="2361" y="1326"/>
                <a:ext cx="1041" cy="1061"/>
                <a:chOff x="2016" y="1920"/>
                <a:chExt cx="1680" cy="1680"/>
              </a:xfrm>
            </p:grpSpPr>
            <p:sp>
              <p:nvSpPr>
                <p:cNvPr id="136214" name="Oval 22"/>
                <p:cNvSpPr>
                  <a:spLocks noChangeArrowheads="1"/>
                </p:cNvSpPr>
                <p:nvPr/>
              </p:nvSpPr>
              <p:spPr bwMode="gray">
                <a:xfrm>
                  <a:off x="2008" y="1920"/>
                  <a:ext cx="1690" cy="16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19493" name="Freeform 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28 w 1321"/>
                    <a:gd name="T1" fmla="*/ 283 h 712"/>
                    <a:gd name="T2" fmla="*/ 1244 w 1321"/>
                    <a:gd name="T3" fmla="*/ 313 h 712"/>
                    <a:gd name="T4" fmla="*/ 1247 w 1321"/>
                    <a:gd name="T5" fmla="*/ 339 h 712"/>
                    <a:gd name="T6" fmla="*/ 1242 w 1321"/>
                    <a:gd name="T7" fmla="*/ 364 h 712"/>
                    <a:gd name="T8" fmla="*/ 1225 w 1321"/>
                    <a:gd name="T9" fmla="*/ 388 h 712"/>
                    <a:gd name="T10" fmla="*/ 1201 w 1321"/>
                    <a:gd name="T11" fmla="*/ 409 h 712"/>
                    <a:gd name="T12" fmla="*/ 1170 w 1321"/>
                    <a:gd name="T13" fmla="*/ 427 h 712"/>
                    <a:gd name="T14" fmla="*/ 1129 w 1321"/>
                    <a:gd name="T15" fmla="*/ 443 h 712"/>
                    <a:gd name="T16" fmla="*/ 1083 w 1321"/>
                    <a:gd name="T17" fmla="*/ 459 h 712"/>
                    <a:gd name="T18" fmla="*/ 1031 w 1321"/>
                    <a:gd name="T19" fmla="*/ 471 h 712"/>
                    <a:gd name="T20" fmla="*/ 973 w 1321"/>
                    <a:gd name="T21" fmla="*/ 482 h 712"/>
                    <a:gd name="T22" fmla="*/ 913 w 1321"/>
                    <a:gd name="T23" fmla="*/ 490 h 712"/>
                    <a:gd name="T24" fmla="*/ 846 w 1321"/>
                    <a:gd name="T25" fmla="*/ 497 h 712"/>
                    <a:gd name="T26" fmla="*/ 778 w 1321"/>
                    <a:gd name="T27" fmla="*/ 501 h 712"/>
                    <a:gd name="T28" fmla="*/ 751 w 1321"/>
                    <a:gd name="T29" fmla="*/ 503 h 712"/>
                    <a:gd name="T30" fmla="*/ 449 w 1321"/>
                    <a:gd name="T31" fmla="*/ 503 h 712"/>
                    <a:gd name="T32" fmla="*/ 445 w 1321"/>
                    <a:gd name="T33" fmla="*/ 503 h 712"/>
                    <a:gd name="T34" fmla="*/ 386 w 1321"/>
                    <a:gd name="T35" fmla="*/ 500 h 712"/>
                    <a:gd name="T36" fmla="*/ 329 w 1321"/>
                    <a:gd name="T37" fmla="*/ 497 h 712"/>
                    <a:gd name="T38" fmla="*/ 275 w 1321"/>
                    <a:gd name="T39" fmla="*/ 492 h 712"/>
                    <a:gd name="T40" fmla="*/ 223 w 1321"/>
                    <a:gd name="T41" fmla="*/ 487 h 712"/>
                    <a:gd name="T42" fmla="*/ 176 w 1321"/>
                    <a:gd name="T43" fmla="*/ 478 h 712"/>
                    <a:gd name="T44" fmla="*/ 132 w 1321"/>
                    <a:gd name="T45" fmla="*/ 467 h 712"/>
                    <a:gd name="T46" fmla="*/ 96 w 1321"/>
                    <a:gd name="T47" fmla="*/ 458 h 712"/>
                    <a:gd name="T48" fmla="*/ 64 w 1321"/>
                    <a:gd name="T49" fmla="*/ 445 h 712"/>
                    <a:gd name="T50" fmla="*/ 36 w 1321"/>
                    <a:gd name="T51" fmla="*/ 429 h 712"/>
                    <a:gd name="T52" fmla="*/ 18 w 1321"/>
                    <a:gd name="T53" fmla="*/ 411 h 712"/>
                    <a:gd name="T54" fmla="*/ 6 w 1321"/>
                    <a:gd name="T55" fmla="*/ 391 h 712"/>
                    <a:gd name="T56" fmla="*/ 0 w 1321"/>
                    <a:gd name="T57" fmla="*/ 370 h 712"/>
                    <a:gd name="T58" fmla="*/ 0 w 1321"/>
                    <a:gd name="T59" fmla="*/ 367 h 712"/>
                    <a:gd name="T60" fmla="*/ 4 w 1321"/>
                    <a:gd name="T61" fmla="*/ 344 h 712"/>
                    <a:gd name="T62" fmla="*/ 16 w 1321"/>
                    <a:gd name="T63" fmla="*/ 315 h 712"/>
                    <a:gd name="T64" fmla="*/ 48 w 1321"/>
                    <a:gd name="T65" fmla="*/ 261 h 712"/>
                    <a:gd name="T66" fmla="*/ 88 w 1321"/>
                    <a:gd name="T67" fmla="*/ 211 h 712"/>
                    <a:gd name="T68" fmla="*/ 138 w 1321"/>
                    <a:gd name="T69" fmla="*/ 166 h 712"/>
                    <a:gd name="T70" fmla="*/ 192 w 1321"/>
                    <a:gd name="T71" fmla="*/ 125 h 712"/>
                    <a:gd name="T72" fmla="*/ 255 w 1321"/>
                    <a:gd name="T73" fmla="*/ 88 h 712"/>
                    <a:gd name="T74" fmla="*/ 323 w 1321"/>
                    <a:gd name="T75" fmla="*/ 58 h 712"/>
                    <a:gd name="T76" fmla="*/ 391 w 1321"/>
                    <a:gd name="T77" fmla="*/ 33 h 712"/>
                    <a:gd name="T78" fmla="*/ 470 w 1321"/>
                    <a:gd name="T79" fmla="*/ 15 h 712"/>
                    <a:gd name="T80" fmla="*/ 548 w 1321"/>
                    <a:gd name="T81" fmla="*/ 4 h 712"/>
                    <a:gd name="T82" fmla="*/ 630 w 1321"/>
                    <a:gd name="T83" fmla="*/ 0 h 712"/>
                    <a:gd name="T84" fmla="*/ 630 w 1321"/>
                    <a:gd name="T85" fmla="*/ 0 h 712"/>
                    <a:gd name="T86" fmla="*/ 717 w 1321"/>
                    <a:gd name="T87" fmla="*/ 4 h 712"/>
                    <a:gd name="T88" fmla="*/ 800 w 1321"/>
                    <a:gd name="T89" fmla="*/ 16 h 712"/>
                    <a:gd name="T90" fmla="*/ 880 w 1321"/>
                    <a:gd name="T91" fmla="*/ 37 h 712"/>
                    <a:gd name="T92" fmla="*/ 954 w 1321"/>
                    <a:gd name="T93" fmla="*/ 63 h 712"/>
                    <a:gd name="T94" fmla="*/ 1022 w 1321"/>
                    <a:gd name="T95" fmla="*/ 97 h 712"/>
                    <a:gd name="T96" fmla="*/ 1085 w 1321"/>
                    <a:gd name="T97" fmla="*/ 137 h 712"/>
                    <a:gd name="T98" fmla="*/ 1141 w 1321"/>
                    <a:gd name="T99" fmla="*/ 181 h 712"/>
                    <a:gd name="T100" fmla="*/ 1188 w 1321"/>
                    <a:gd name="T101" fmla="*/ 229 h 712"/>
                    <a:gd name="T102" fmla="*/ 1228 w 1321"/>
                    <a:gd name="T103" fmla="*/ 283 h 712"/>
                    <a:gd name="T104" fmla="*/ 1228 w 1321"/>
                    <a:gd name="T105" fmla="*/ 28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36216" name="Text Box 24"/>
              <p:cNvSpPr txBox="1">
                <a:spLocks noChangeArrowheads="1"/>
              </p:cNvSpPr>
              <p:nvPr/>
            </p:nvSpPr>
            <p:spPr bwMode="gray">
              <a:xfrm>
                <a:off x="2253" y="1644"/>
                <a:ext cx="1215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ko-KR" alt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고지혈의</a:t>
                </a:r>
              </a:p>
              <a:p>
                <a:pPr eaLnBrk="0" hangingPunct="0">
                  <a:defRPr/>
                </a:pPr>
                <a:r>
                  <a:rPr lang="ko-KR" alt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치료방법</a:t>
                </a:r>
              </a:p>
            </p:txBody>
          </p:sp>
        </p:grpSp>
        <p:grpSp>
          <p:nvGrpSpPr>
            <p:cNvPr id="19471" name="Group 25"/>
            <p:cNvGrpSpPr>
              <a:grpSpLocks/>
            </p:cNvGrpSpPr>
            <p:nvPr/>
          </p:nvGrpSpPr>
          <p:grpSpPr bwMode="auto">
            <a:xfrm>
              <a:off x="3101" y="707"/>
              <a:ext cx="936" cy="575"/>
              <a:chOff x="3410" y="960"/>
              <a:chExt cx="1037" cy="624"/>
            </a:xfrm>
          </p:grpSpPr>
          <p:grpSp>
            <p:nvGrpSpPr>
              <p:cNvPr id="19486" name="Group 26"/>
              <p:cNvGrpSpPr>
                <a:grpSpLocks/>
              </p:cNvGrpSpPr>
              <p:nvPr/>
            </p:nvGrpSpPr>
            <p:grpSpPr bwMode="auto">
              <a:xfrm>
                <a:off x="3600" y="960"/>
                <a:ext cx="624" cy="624"/>
                <a:chOff x="2016" y="1920"/>
                <a:chExt cx="1680" cy="1680"/>
              </a:xfrm>
            </p:grpSpPr>
            <p:sp>
              <p:nvSpPr>
                <p:cNvPr id="136219" name="Oval 27"/>
                <p:cNvSpPr>
                  <a:spLocks noChangeArrowheads="1"/>
                </p:cNvSpPr>
                <p:nvPr/>
              </p:nvSpPr>
              <p:spPr bwMode="gray">
                <a:xfrm>
                  <a:off x="2030" y="1920"/>
                  <a:ext cx="1680" cy="16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19489" name="Freeform 2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28 w 1321"/>
                    <a:gd name="T1" fmla="*/ 283 h 712"/>
                    <a:gd name="T2" fmla="*/ 1244 w 1321"/>
                    <a:gd name="T3" fmla="*/ 313 h 712"/>
                    <a:gd name="T4" fmla="*/ 1247 w 1321"/>
                    <a:gd name="T5" fmla="*/ 339 h 712"/>
                    <a:gd name="T6" fmla="*/ 1242 w 1321"/>
                    <a:gd name="T7" fmla="*/ 364 h 712"/>
                    <a:gd name="T8" fmla="*/ 1225 w 1321"/>
                    <a:gd name="T9" fmla="*/ 388 h 712"/>
                    <a:gd name="T10" fmla="*/ 1201 w 1321"/>
                    <a:gd name="T11" fmla="*/ 409 h 712"/>
                    <a:gd name="T12" fmla="*/ 1170 w 1321"/>
                    <a:gd name="T13" fmla="*/ 427 h 712"/>
                    <a:gd name="T14" fmla="*/ 1129 w 1321"/>
                    <a:gd name="T15" fmla="*/ 443 h 712"/>
                    <a:gd name="T16" fmla="*/ 1083 w 1321"/>
                    <a:gd name="T17" fmla="*/ 459 h 712"/>
                    <a:gd name="T18" fmla="*/ 1031 w 1321"/>
                    <a:gd name="T19" fmla="*/ 471 h 712"/>
                    <a:gd name="T20" fmla="*/ 973 w 1321"/>
                    <a:gd name="T21" fmla="*/ 482 h 712"/>
                    <a:gd name="T22" fmla="*/ 913 w 1321"/>
                    <a:gd name="T23" fmla="*/ 490 h 712"/>
                    <a:gd name="T24" fmla="*/ 846 w 1321"/>
                    <a:gd name="T25" fmla="*/ 497 h 712"/>
                    <a:gd name="T26" fmla="*/ 778 w 1321"/>
                    <a:gd name="T27" fmla="*/ 501 h 712"/>
                    <a:gd name="T28" fmla="*/ 751 w 1321"/>
                    <a:gd name="T29" fmla="*/ 503 h 712"/>
                    <a:gd name="T30" fmla="*/ 449 w 1321"/>
                    <a:gd name="T31" fmla="*/ 503 h 712"/>
                    <a:gd name="T32" fmla="*/ 445 w 1321"/>
                    <a:gd name="T33" fmla="*/ 503 h 712"/>
                    <a:gd name="T34" fmla="*/ 386 w 1321"/>
                    <a:gd name="T35" fmla="*/ 500 h 712"/>
                    <a:gd name="T36" fmla="*/ 329 w 1321"/>
                    <a:gd name="T37" fmla="*/ 497 h 712"/>
                    <a:gd name="T38" fmla="*/ 275 w 1321"/>
                    <a:gd name="T39" fmla="*/ 492 h 712"/>
                    <a:gd name="T40" fmla="*/ 223 w 1321"/>
                    <a:gd name="T41" fmla="*/ 487 h 712"/>
                    <a:gd name="T42" fmla="*/ 176 w 1321"/>
                    <a:gd name="T43" fmla="*/ 478 h 712"/>
                    <a:gd name="T44" fmla="*/ 132 w 1321"/>
                    <a:gd name="T45" fmla="*/ 467 h 712"/>
                    <a:gd name="T46" fmla="*/ 96 w 1321"/>
                    <a:gd name="T47" fmla="*/ 458 h 712"/>
                    <a:gd name="T48" fmla="*/ 64 w 1321"/>
                    <a:gd name="T49" fmla="*/ 445 h 712"/>
                    <a:gd name="T50" fmla="*/ 36 w 1321"/>
                    <a:gd name="T51" fmla="*/ 429 h 712"/>
                    <a:gd name="T52" fmla="*/ 18 w 1321"/>
                    <a:gd name="T53" fmla="*/ 411 h 712"/>
                    <a:gd name="T54" fmla="*/ 6 w 1321"/>
                    <a:gd name="T55" fmla="*/ 391 h 712"/>
                    <a:gd name="T56" fmla="*/ 0 w 1321"/>
                    <a:gd name="T57" fmla="*/ 370 h 712"/>
                    <a:gd name="T58" fmla="*/ 0 w 1321"/>
                    <a:gd name="T59" fmla="*/ 367 h 712"/>
                    <a:gd name="T60" fmla="*/ 4 w 1321"/>
                    <a:gd name="T61" fmla="*/ 344 h 712"/>
                    <a:gd name="T62" fmla="*/ 16 w 1321"/>
                    <a:gd name="T63" fmla="*/ 315 h 712"/>
                    <a:gd name="T64" fmla="*/ 48 w 1321"/>
                    <a:gd name="T65" fmla="*/ 261 h 712"/>
                    <a:gd name="T66" fmla="*/ 88 w 1321"/>
                    <a:gd name="T67" fmla="*/ 211 h 712"/>
                    <a:gd name="T68" fmla="*/ 138 w 1321"/>
                    <a:gd name="T69" fmla="*/ 166 h 712"/>
                    <a:gd name="T70" fmla="*/ 192 w 1321"/>
                    <a:gd name="T71" fmla="*/ 125 h 712"/>
                    <a:gd name="T72" fmla="*/ 255 w 1321"/>
                    <a:gd name="T73" fmla="*/ 88 h 712"/>
                    <a:gd name="T74" fmla="*/ 323 w 1321"/>
                    <a:gd name="T75" fmla="*/ 58 h 712"/>
                    <a:gd name="T76" fmla="*/ 391 w 1321"/>
                    <a:gd name="T77" fmla="*/ 33 h 712"/>
                    <a:gd name="T78" fmla="*/ 470 w 1321"/>
                    <a:gd name="T79" fmla="*/ 15 h 712"/>
                    <a:gd name="T80" fmla="*/ 548 w 1321"/>
                    <a:gd name="T81" fmla="*/ 4 h 712"/>
                    <a:gd name="T82" fmla="*/ 630 w 1321"/>
                    <a:gd name="T83" fmla="*/ 0 h 712"/>
                    <a:gd name="T84" fmla="*/ 630 w 1321"/>
                    <a:gd name="T85" fmla="*/ 0 h 712"/>
                    <a:gd name="T86" fmla="*/ 717 w 1321"/>
                    <a:gd name="T87" fmla="*/ 4 h 712"/>
                    <a:gd name="T88" fmla="*/ 800 w 1321"/>
                    <a:gd name="T89" fmla="*/ 16 h 712"/>
                    <a:gd name="T90" fmla="*/ 880 w 1321"/>
                    <a:gd name="T91" fmla="*/ 37 h 712"/>
                    <a:gd name="T92" fmla="*/ 954 w 1321"/>
                    <a:gd name="T93" fmla="*/ 63 h 712"/>
                    <a:gd name="T94" fmla="*/ 1022 w 1321"/>
                    <a:gd name="T95" fmla="*/ 97 h 712"/>
                    <a:gd name="T96" fmla="*/ 1085 w 1321"/>
                    <a:gd name="T97" fmla="*/ 137 h 712"/>
                    <a:gd name="T98" fmla="*/ 1141 w 1321"/>
                    <a:gd name="T99" fmla="*/ 181 h 712"/>
                    <a:gd name="T100" fmla="*/ 1188 w 1321"/>
                    <a:gd name="T101" fmla="*/ 229 h 712"/>
                    <a:gd name="T102" fmla="*/ 1228 w 1321"/>
                    <a:gd name="T103" fmla="*/ 283 h 712"/>
                    <a:gd name="T104" fmla="*/ 1228 w 1321"/>
                    <a:gd name="T105" fmla="*/ 28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36221" name="Text Box 29"/>
              <p:cNvSpPr txBox="1">
                <a:spLocks noChangeArrowheads="1"/>
              </p:cNvSpPr>
              <p:nvPr/>
            </p:nvSpPr>
            <p:spPr bwMode="gray">
              <a:xfrm>
                <a:off x="3410" y="1181"/>
                <a:ext cx="1037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ko-KR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  </a:t>
                </a:r>
                <a:r>
                  <a:rPr lang="ko-KR" altLang="en-US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약물요법</a:t>
                </a:r>
              </a:p>
            </p:txBody>
          </p:sp>
        </p:grpSp>
        <p:grpSp>
          <p:nvGrpSpPr>
            <p:cNvPr id="19472" name="Group 30"/>
            <p:cNvGrpSpPr>
              <a:grpSpLocks/>
            </p:cNvGrpSpPr>
            <p:nvPr/>
          </p:nvGrpSpPr>
          <p:grpSpPr bwMode="auto">
            <a:xfrm>
              <a:off x="829" y="1547"/>
              <a:ext cx="1317" cy="1194"/>
              <a:chOff x="513" y="1584"/>
              <a:chExt cx="1456" cy="1296"/>
            </a:xfrm>
          </p:grpSpPr>
          <p:grpSp>
            <p:nvGrpSpPr>
              <p:cNvPr id="19482" name="Group 31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36224" name="Oval 3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19485" name="Freeform 3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28 w 1321"/>
                    <a:gd name="T1" fmla="*/ 283 h 712"/>
                    <a:gd name="T2" fmla="*/ 1244 w 1321"/>
                    <a:gd name="T3" fmla="*/ 313 h 712"/>
                    <a:gd name="T4" fmla="*/ 1247 w 1321"/>
                    <a:gd name="T5" fmla="*/ 339 h 712"/>
                    <a:gd name="T6" fmla="*/ 1242 w 1321"/>
                    <a:gd name="T7" fmla="*/ 364 h 712"/>
                    <a:gd name="T8" fmla="*/ 1225 w 1321"/>
                    <a:gd name="T9" fmla="*/ 388 h 712"/>
                    <a:gd name="T10" fmla="*/ 1201 w 1321"/>
                    <a:gd name="T11" fmla="*/ 409 h 712"/>
                    <a:gd name="T12" fmla="*/ 1170 w 1321"/>
                    <a:gd name="T13" fmla="*/ 427 h 712"/>
                    <a:gd name="T14" fmla="*/ 1129 w 1321"/>
                    <a:gd name="T15" fmla="*/ 443 h 712"/>
                    <a:gd name="T16" fmla="*/ 1083 w 1321"/>
                    <a:gd name="T17" fmla="*/ 459 h 712"/>
                    <a:gd name="T18" fmla="*/ 1031 w 1321"/>
                    <a:gd name="T19" fmla="*/ 471 h 712"/>
                    <a:gd name="T20" fmla="*/ 973 w 1321"/>
                    <a:gd name="T21" fmla="*/ 482 h 712"/>
                    <a:gd name="T22" fmla="*/ 913 w 1321"/>
                    <a:gd name="T23" fmla="*/ 490 h 712"/>
                    <a:gd name="T24" fmla="*/ 846 w 1321"/>
                    <a:gd name="T25" fmla="*/ 497 h 712"/>
                    <a:gd name="T26" fmla="*/ 778 w 1321"/>
                    <a:gd name="T27" fmla="*/ 501 h 712"/>
                    <a:gd name="T28" fmla="*/ 751 w 1321"/>
                    <a:gd name="T29" fmla="*/ 503 h 712"/>
                    <a:gd name="T30" fmla="*/ 449 w 1321"/>
                    <a:gd name="T31" fmla="*/ 503 h 712"/>
                    <a:gd name="T32" fmla="*/ 445 w 1321"/>
                    <a:gd name="T33" fmla="*/ 503 h 712"/>
                    <a:gd name="T34" fmla="*/ 386 w 1321"/>
                    <a:gd name="T35" fmla="*/ 500 h 712"/>
                    <a:gd name="T36" fmla="*/ 329 w 1321"/>
                    <a:gd name="T37" fmla="*/ 497 h 712"/>
                    <a:gd name="T38" fmla="*/ 275 w 1321"/>
                    <a:gd name="T39" fmla="*/ 492 h 712"/>
                    <a:gd name="T40" fmla="*/ 223 w 1321"/>
                    <a:gd name="T41" fmla="*/ 487 h 712"/>
                    <a:gd name="T42" fmla="*/ 176 w 1321"/>
                    <a:gd name="T43" fmla="*/ 478 h 712"/>
                    <a:gd name="T44" fmla="*/ 132 w 1321"/>
                    <a:gd name="T45" fmla="*/ 467 h 712"/>
                    <a:gd name="T46" fmla="*/ 96 w 1321"/>
                    <a:gd name="T47" fmla="*/ 458 h 712"/>
                    <a:gd name="T48" fmla="*/ 64 w 1321"/>
                    <a:gd name="T49" fmla="*/ 445 h 712"/>
                    <a:gd name="T50" fmla="*/ 36 w 1321"/>
                    <a:gd name="T51" fmla="*/ 429 h 712"/>
                    <a:gd name="T52" fmla="*/ 18 w 1321"/>
                    <a:gd name="T53" fmla="*/ 411 h 712"/>
                    <a:gd name="T54" fmla="*/ 6 w 1321"/>
                    <a:gd name="T55" fmla="*/ 391 h 712"/>
                    <a:gd name="T56" fmla="*/ 0 w 1321"/>
                    <a:gd name="T57" fmla="*/ 370 h 712"/>
                    <a:gd name="T58" fmla="*/ 0 w 1321"/>
                    <a:gd name="T59" fmla="*/ 367 h 712"/>
                    <a:gd name="T60" fmla="*/ 4 w 1321"/>
                    <a:gd name="T61" fmla="*/ 344 h 712"/>
                    <a:gd name="T62" fmla="*/ 16 w 1321"/>
                    <a:gd name="T63" fmla="*/ 315 h 712"/>
                    <a:gd name="T64" fmla="*/ 48 w 1321"/>
                    <a:gd name="T65" fmla="*/ 261 h 712"/>
                    <a:gd name="T66" fmla="*/ 88 w 1321"/>
                    <a:gd name="T67" fmla="*/ 211 h 712"/>
                    <a:gd name="T68" fmla="*/ 138 w 1321"/>
                    <a:gd name="T69" fmla="*/ 166 h 712"/>
                    <a:gd name="T70" fmla="*/ 192 w 1321"/>
                    <a:gd name="T71" fmla="*/ 125 h 712"/>
                    <a:gd name="T72" fmla="*/ 255 w 1321"/>
                    <a:gd name="T73" fmla="*/ 88 h 712"/>
                    <a:gd name="T74" fmla="*/ 323 w 1321"/>
                    <a:gd name="T75" fmla="*/ 58 h 712"/>
                    <a:gd name="T76" fmla="*/ 391 w 1321"/>
                    <a:gd name="T77" fmla="*/ 33 h 712"/>
                    <a:gd name="T78" fmla="*/ 470 w 1321"/>
                    <a:gd name="T79" fmla="*/ 15 h 712"/>
                    <a:gd name="T80" fmla="*/ 548 w 1321"/>
                    <a:gd name="T81" fmla="*/ 4 h 712"/>
                    <a:gd name="T82" fmla="*/ 630 w 1321"/>
                    <a:gd name="T83" fmla="*/ 0 h 712"/>
                    <a:gd name="T84" fmla="*/ 630 w 1321"/>
                    <a:gd name="T85" fmla="*/ 0 h 712"/>
                    <a:gd name="T86" fmla="*/ 717 w 1321"/>
                    <a:gd name="T87" fmla="*/ 4 h 712"/>
                    <a:gd name="T88" fmla="*/ 800 w 1321"/>
                    <a:gd name="T89" fmla="*/ 16 h 712"/>
                    <a:gd name="T90" fmla="*/ 880 w 1321"/>
                    <a:gd name="T91" fmla="*/ 37 h 712"/>
                    <a:gd name="T92" fmla="*/ 954 w 1321"/>
                    <a:gd name="T93" fmla="*/ 63 h 712"/>
                    <a:gd name="T94" fmla="*/ 1022 w 1321"/>
                    <a:gd name="T95" fmla="*/ 97 h 712"/>
                    <a:gd name="T96" fmla="*/ 1085 w 1321"/>
                    <a:gd name="T97" fmla="*/ 137 h 712"/>
                    <a:gd name="T98" fmla="*/ 1141 w 1321"/>
                    <a:gd name="T99" fmla="*/ 181 h 712"/>
                    <a:gd name="T100" fmla="*/ 1188 w 1321"/>
                    <a:gd name="T101" fmla="*/ 229 h 712"/>
                    <a:gd name="T102" fmla="*/ 1228 w 1321"/>
                    <a:gd name="T103" fmla="*/ 283 h 712"/>
                    <a:gd name="T104" fmla="*/ 1228 w 1321"/>
                    <a:gd name="T105" fmla="*/ 28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36226" name="Text Box 34"/>
              <p:cNvSpPr txBox="1">
                <a:spLocks noChangeArrowheads="1"/>
              </p:cNvSpPr>
              <p:nvPr/>
            </p:nvSpPr>
            <p:spPr bwMode="gray">
              <a:xfrm>
                <a:off x="513" y="2185"/>
                <a:ext cx="1456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ko-KR" altLang="en-US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운동요법</a:t>
                </a:r>
              </a:p>
            </p:txBody>
          </p:sp>
        </p:grpSp>
        <p:grpSp>
          <p:nvGrpSpPr>
            <p:cNvPr id="19473" name="Group 35"/>
            <p:cNvGrpSpPr>
              <a:grpSpLocks/>
            </p:cNvGrpSpPr>
            <p:nvPr/>
          </p:nvGrpSpPr>
          <p:grpSpPr bwMode="auto">
            <a:xfrm>
              <a:off x="3220" y="2431"/>
              <a:ext cx="1317" cy="1326"/>
              <a:chOff x="3220" y="2431"/>
              <a:chExt cx="1317" cy="1326"/>
            </a:xfrm>
          </p:grpSpPr>
          <p:grpSp>
            <p:nvGrpSpPr>
              <p:cNvPr id="19478" name="Group 36"/>
              <p:cNvGrpSpPr>
                <a:grpSpLocks/>
              </p:cNvGrpSpPr>
              <p:nvPr/>
            </p:nvGrpSpPr>
            <p:grpSpPr bwMode="auto">
              <a:xfrm>
                <a:off x="3229" y="2431"/>
                <a:ext cx="1301" cy="1326"/>
                <a:chOff x="2016" y="1920"/>
                <a:chExt cx="1680" cy="1680"/>
              </a:xfrm>
            </p:grpSpPr>
            <p:sp>
              <p:nvSpPr>
                <p:cNvPr id="136229" name="Oval 37"/>
                <p:cNvSpPr>
                  <a:spLocks noChangeArrowheads="1"/>
                </p:cNvSpPr>
                <p:nvPr/>
              </p:nvSpPr>
              <p:spPr bwMode="gray">
                <a:xfrm>
                  <a:off x="2020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136230" name="Freeform 3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7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136231" name="Text Box 39"/>
              <p:cNvSpPr txBox="1">
                <a:spLocks noChangeArrowheads="1"/>
              </p:cNvSpPr>
              <p:nvPr/>
            </p:nvSpPr>
            <p:spPr bwMode="gray">
              <a:xfrm>
                <a:off x="3220" y="3030"/>
                <a:ext cx="131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ko-KR" altLang="en-US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식이요법</a:t>
                </a:r>
              </a:p>
            </p:txBody>
          </p:sp>
        </p:grpSp>
        <p:sp>
          <p:nvSpPr>
            <p:cNvPr id="19474" name="Oval 40"/>
            <p:cNvSpPr>
              <a:spLocks noChangeArrowheads="1"/>
            </p:cNvSpPr>
            <p:nvPr/>
          </p:nvSpPr>
          <p:spPr bwMode="gray">
            <a:xfrm>
              <a:off x="1060" y="2785"/>
              <a:ext cx="916" cy="307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475" name="Oval 41"/>
            <p:cNvSpPr>
              <a:spLocks noChangeArrowheads="1"/>
            </p:cNvSpPr>
            <p:nvPr/>
          </p:nvSpPr>
          <p:spPr bwMode="gray">
            <a:xfrm>
              <a:off x="2448" y="2389"/>
              <a:ext cx="917" cy="307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476" name="Oval 42"/>
            <p:cNvSpPr>
              <a:spLocks noChangeArrowheads="1"/>
            </p:cNvSpPr>
            <p:nvPr/>
          </p:nvSpPr>
          <p:spPr bwMode="gray">
            <a:xfrm>
              <a:off x="3446" y="3757"/>
              <a:ext cx="916" cy="308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477" name="Oval 43"/>
            <p:cNvSpPr>
              <a:spLocks noChangeArrowheads="1"/>
            </p:cNvSpPr>
            <p:nvPr/>
          </p:nvSpPr>
          <p:spPr bwMode="gray">
            <a:xfrm>
              <a:off x="3359" y="1326"/>
              <a:ext cx="420" cy="15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고지혈증의 식사요법</a:t>
            </a:r>
          </a:p>
        </p:txBody>
      </p:sp>
      <p:sp>
        <p:nvSpPr>
          <p:cNvPr id="154665" name="Rectangle 41"/>
          <p:cNvSpPr>
            <a:spLocks noChangeArrowheads="1"/>
          </p:cNvSpPr>
          <p:nvPr/>
        </p:nvSpPr>
        <p:spPr bwMode="auto">
          <a:xfrm>
            <a:off x="3506788" y="1052513"/>
            <a:ext cx="5113337" cy="935037"/>
          </a:xfrm>
          <a:prstGeom prst="rect">
            <a:avLst/>
          </a:prstGeom>
          <a:noFill/>
          <a:ln w="38100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r>
              <a:rPr lang="ko-KR" altLang="en-US" sz="2400">
                <a:latin typeface="Arial" charset="0"/>
                <a:ea typeface="HY견고딕" pitchFamily="18" charset="-127"/>
              </a:rPr>
              <a:t>식사량</a:t>
            </a:r>
            <a:r>
              <a:rPr lang="en-US" altLang="ko-KR" sz="2400">
                <a:latin typeface="Arial" charset="0"/>
                <a:ea typeface="HY견고딕" pitchFamily="18" charset="-127"/>
              </a:rPr>
              <a:t>(</a:t>
            </a:r>
            <a:r>
              <a:rPr lang="ko-KR" altLang="en-US" sz="2400">
                <a:latin typeface="Arial" charset="0"/>
                <a:ea typeface="HY견고딕" pitchFamily="18" charset="-127"/>
              </a:rPr>
              <a:t>칼로리 제한</a:t>
            </a:r>
            <a:r>
              <a:rPr lang="en-US" altLang="ko-KR" sz="2400">
                <a:latin typeface="Arial" charset="0"/>
                <a:ea typeface="HY견고딕" pitchFamily="18" charset="-127"/>
              </a:rPr>
              <a:t>) </a:t>
            </a:r>
            <a:r>
              <a:rPr lang="ko-KR" altLang="en-US" sz="2400">
                <a:latin typeface="Arial" charset="0"/>
                <a:ea typeface="HY견고딕" pitchFamily="18" charset="-127"/>
              </a:rPr>
              <a:t>줄여 체중조절</a:t>
            </a:r>
            <a:endParaRPr lang="ko-KR" altLang="en-US" sz="1800">
              <a:latin typeface="굴림" charset="-127"/>
              <a:ea typeface="굴림" charset="-127"/>
            </a:endParaRPr>
          </a:p>
        </p:txBody>
      </p:sp>
      <p:sp>
        <p:nvSpPr>
          <p:cNvPr id="154666" name="Rectangle 42"/>
          <p:cNvSpPr>
            <a:spLocks noChangeArrowheads="1"/>
          </p:cNvSpPr>
          <p:nvPr/>
        </p:nvSpPr>
        <p:spPr bwMode="auto">
          <a:xfrm>
            <a:off x="4011613" y="2205038"/>
            <a:ext cx="4608512" cy="93503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r>
              <a:rPr lang="ko-KR" altLang="en-US" sz="2400">
                <a:latin typeface="Arial" charset="0"/>
                <a:ea typeface="HY견고딕" pitchFamily="18" charset="-127"/>
              </a:rPr>
              <a:t>과도한 탄수화물</a:t>
            </a:r>
            <a:r>
              <a:rPr lang="en-US" altLang="ko-KR" sz="2400">
                <a:latin typeface="Arial" charset="0"/>
                <a:ea typeface="HY견고딕" pitchFamily="18" charset="-127"/>
              </a:rPr>
              <a:t>, </a:t>
            </a:r>
            <a:r>
              <a:rPr lang="ko-KR" altLang="en-US" sz="2400">
                <a:latin typeface="Arial" charset="0"/>
                <a:ea typeface="HY견고딕" pitchFamily="18" charset="-127"/>
              </a:rPr>
              <a:t>술 등 제한</a:t>
            </a:r>
          </a:p>
        </p:txBody>
      </p:sp>
      <p:sp>
        <p:nvSpPr>
          <p:cNvPr id="154667" name="Rectangle 43"/>
          <p:cNvSpPr>
            <a:spLocks noChangeArrowheads="1"/>
          </p:cNvSpPr>
          <p:nvPr/>
        </p:nvSpPr>
        <p:spPr bwMode="auto">
          <a:xfrm>
            <a:off x="4371975" y="3357563"/>
            <a:ext cx="4262438" cy="935037"/>
          </a:xfrm>
          <a:prstGeom prst="rect">
            <a:avLst/>
          </a:prstGeom>
          <a:noFill/>
          <a:ln w="38100">
            <a:solidFill>
              <a:srgbClr val="4A71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r>
              <a:rPr lang="ko-KR" altLang="en-US" sz="2400">
                <a:latin typeface="Arial" charset="0"/>
                <a:ea typeface="HY견고딕" pitchFamily="18" charset="-127"/>
              </a:rPr>
              <a:t>생선류 섭취 불포화지방산</a:t>
            </a:r>
            <a:r>
              <a:rPr lang="ko-KR" altLang="en-US" sz="2400" b="1">
                <a:latin typeface="Arial" charset="0"/>
                <a:ea typeface="HY견고딕" pitchFamily="18" charset="-127"/>
              </a:rPr>
              <a:t>↑</a:t>
            </a:r>
          </a:p>
        </p:txBody>
      </p:sp>
      <p:sp>
        <p:nvSpPr>
          <p:cNvPr id="154669" name="Rectangle 45"/>
          <p:cNvSpPr>
            <a:spLocks noChangeArrowheads="1"/>
          </p:cNvSpPr>
          <p:nvPr/>
        </p:nvSpPr>
        <p:spPr bwMode="auto">
          <a:xfrm>
            <a:off x="4011613" y="4508500"/>
            <a:ext cx="4608512" cy="9350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r>
              <a:rPr lang="en-US" altLang="ko-KR" sz="2400">
                <a:latin typeface="HY견고딕" pitchFamily="18" charset="-127"/>
                <a:ea typeface="HY견고딕" pitchFamily="18" charset="-127"/>
              </a:rPr>
              <a:t>Chol </a:t>
            </a:r>
            <a:r>
              <a:rPr lang="ko-KR" altLang="en-US" sz="2400">
                <a:latin typeface="Arial" charset="0"/>
                <a:ea typeface="HY견고딕" pitchFamily="18" charset="-127"/>
              </a:rPr>
              <a:t>흡수방해</a:t>
            </a:r>
            <a:r>
              <a:rPr lang="en-US" altLang="ko-KR" sz="2400">
                <a:latin typeface="Arial" charset="0"/>
                <a:ea typeface="HY견고딕" pitchFamily="18" charset="-127"/>
              </a:rPr>
              <a:t>, </a:t>
            </a:r>
            <a:r>
              <a:rPr lang="ko-KR" altLang="en-US" sz="2400">
                <a:latin typeface="Arial" charset="0"/>
                <a:ea typeface="HY견고딕" pitchFamily="18" charset="-127"/>
              </a:rPr>
              <a:t>체외배출 유도</a:t>
            </a:r>
            <a:endParaRPr lang="ko-KR" altLang="en-US" sz="1800">
              <a:latin typeface="굴림" charset="-127"/>
              <a:ea typeface="굴림" charset="-127"/>
            </a:endParaRPr>
          </a:p>
        </p:txBody>
      </p:sp>
      <p:sp>
        <p:nvSpPr>
          <p:cNvPr id="154671" name="Rectangle 47"/>
          <p:cNvSpPr>
            <a:spLocks noChangeArrowheads="1"/>
          </p:cNvSpPr>
          <p:nvPr/>
        </p:nvSpPr>
        <p:spPr bwMode="auto">
          <a:xfrm>
            <a:off x="3579813" y="5661025"/>
            <a:ext cx="5040312" cy="9366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r>
              <a:rPr lang="ko-KR" altLang="en-US" sz="2400">
                <a:latin typeface="HY견고딕" pitchFamily="18" charset="-127"/>
                <a:ea typeface="HY견고딕" pitchFamily="18" charset="-127"/>
              </a:rPr>
              <a:t>고혈압 예방</a:t>
            </a:r>
            <a:r>
              <a:rPr lang="en-US" altLang="ko-KR" sz="240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>
                <a:latin typeface="HY견고딕" pitchFamily="18" charset="-127"/>
                <a:ea typeface="HY견고딕" pitchFamily="18" charset="-127"/>
              </a:rPr>
              <a:t>혈관내 압력 감소</a:t>
            </a:r>
            <a:r>
              <a:rPr lang="en-US" altLang="ko-KR" sz="240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482600" y="1052513"/>
            <a:ext cx="3816350" cy="5545137"/>
            <a:chOff x="304" y="663"/>
            <a:chExt cx="2404" cy="3493"/>
          </a:xfrm>
        </p:grpSpPr>
        <p:sp>
          <p:nvSpPr>
            <p:cNvPr id="20490" name="AutoShape 4"/>
            <p:cNvSpPr>
              <a:spLocks noChangeArrowheads="1"/>
            </p:cNvSpPr>
            <p:nvPr/>
          </p:nvSpPr>
          <p:spPr bwMode="auto">
            <a:xfrm rot="-5400000">
              <a:off x="1823" y="822"/>
              <a:ext cx="317" cy="272"/>
            </a:xfrm>
            <a:prstGeom prst="downArrow">
              <a:avLst>
                <a:gd name="adj1" fmla="val 50157"/>
                <a:gd name="adj2" fmla="val 54046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491" name="AutoShape 8"/>
            <p:cNvSpPr>
              <a:spLocks noChangeArrowheads="1"/>
            </p:cNvSpPr>
            <p:nvPr/>
          </p:nvSpPr>
          <p:spPr bwMode="auto">
            <a:xfrm rot="-5400000">
              <a:off x="2150" y="1548"/>
              <a:ext cx="317" cy="272"/>
            </a:xfrm>
            <a:prstGeom prst="downArrow">
              <a:avLst>
                <a:gd name="adj1" fmla="val 50157"/>
                <a:gd name="adj2" fmla="val 54046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492" name="Rectangle 38"/>
            <p:cNvSpPr>
              <a:spLocks noChangeArrowheads="1"/>
            </p:cNvSpPr>
            <p:nvPr/>
          </p:nvSpPr>
          <p:spPr bwMode="auto">
            <a:xfrm>
              <a:off x="304" y="2115"/>
              <a:ext cx="2041" cy="589"/>
            </a:xfrm>
            <a:prstGeom prst="rect">
              <a:avLst/>
            </a:prstGeom>
            <a:solidFill>
              <a:schemeClr val="accent1">
                <a:alpha val="70195"/>
              </a:schemeClr>
            </a:solidFill>
            <a:ln w="38100">
              <a:solidFill>
                <a:srgbClr val="4A71D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r>
                <a:rPr lang="ko-KR" altLang="en-US" sz="2400">
                  <a:latin typeface="Arial" charset="0"/>
                  <a:ea typeface="HY견고딕" pitchFamily="18" charset="-127"/>
                </a:rPr>
                <a:t>포화지방산 섭취</a:t>
              </a:r>
              <a:r>
                <a:rPr lang="ko-KR" altLang="en-US" sz="2400" b="1">
                  <a:latin typeface="Arial" charset="0"/>
                  <a:ea typeface="HY견고딕" pitchFamily="18" charset="-127"/>
                </a:rPr>
                <a:t>↓</a:t>
              </a:r>
            </a:p>
          </p:txBody>
        </p:sp>
        <p:sp>
          <p:nvSpPr>
            <p:cNvPr id="20493" name="Rectangle 39"/>
            <p:cNvSpPr>
              <a:spLocks noChangeArrowheads="1"/>
            </p:cNvSpPr>
            <p:nvPr/>
          </p:nvSpPr>
          <p:spPr bwMode="auto">
            <a:xfrm>
              <a:off x="304" y="663"/>
              <a:ext cx="1452" cy="589"/>
            </a:xfrm>
            <a:prstGeom prst="rect">
              <a:avLst/>
            </a:prstGeom>
            <a:solidFill>
              <a:srgbClr val="FFB7B7">
                <a:alpha val="70195"/>
              </a:srgbClr>
            </a:solidFill>
            <a:ln w="381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r>
                <a:rPr lang="ko-KR" altLang="en-US" sz="2400">
                  <a:latin typeface="Arial" charset="0"/>
                  <a:ea typeface="HY견고딕" pitchFamily="18" charset="-127"/>
                </a:rPr>
                <a:t>표준체중 유지</a:t>
              </a:r>
              <a:endParaRPr lang="ko-KR" altLang="en-US" sz="1800">
                <a:latin typeface="굴림" charset="-127"/>
                <a:ea typeface="굴림" charset="-127"/>
              </a:endParaRPr>
            </a:p>
          </p:txBody>
        </p:sp>
        <p:sp>
          <p:nvSpPr>
            <p:cNvPr id="20494" name="Rectangle 40"/>
            <p:cNvSpPr>
              <a:spLocks noChangeArrowheads="1"/>
            </p:cNvSpPr>
            <p:nvPr/>
          </p:nvSpPr>
          <p:spPr bwMode="auto">
            <a:xfrm>
              <a:off x="304" y="1389"/>
              <a:ext cx="1769" cy="589"/>
            </a:xfrm>
            <a:prstGeom prst="rect">
              <a:avLst/>
            </a:prstGeom>
            <a:solidFill>
              <a:srgbClr val="FFFFCC">
                <a:alpha val="70195"/>
              </a:srgbClr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r>
                <a:rPr lang="ko-KR" altLang="en-US" sz="2400">
                  <a:latin typeface="Arial" charset="0"/>
                  <a:ea typeface="HY견고딕" pitchFamily="18" charset="-127"/>
                </a:rPr>
                <a:t>중성지방 줄이기</a:t>
              </a:r>
            </a:p>
          </p:txBody>
        </p:sp>
        <p:sp>
          <p:nvSpPr>
            <p:cNvPr id="20495" name="Rectangle 44"/>
            <p:cNvSpPr>
              <a:spLocks noChangeArrowheads="1"/>
            </p:cNvSpPr>
            <p:nvPr/>
          </p:nvSpPr>
          <p:spPr bwMode="auto">
            <a:xfrm>
              <a:off x="304" y="2840"/>
              <a:ext cx="1815" cy="589"/>
            </a:xfrm>
            <a:prstGeom prst="rect">
              <a:avLst/>
            </a:prstGeom>
            <a:solidFill>
              <a:srgbClr val="EAEAEA">
                <a:alpha val="70195"/>
              </a:srgbClr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r>
                <a:rPr lang="ko-KR" altLang="en-US" sz="2400">
                  <a:latin typeface="HY견고딕" pitchFamily="18" charset="-127"/>
                  <a:ea typeface="HY견고딕" pitchFamily="18" charset="-127"/>
                </a:rPr>
                <a:t>섬유소 풍부한 식사</a:t>
              </a:r>
              <a:endParaRPr lang="ko-KR" altLang="en-US" sz="1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496" name="Rectangle 46"/>
            <p:cNvSpPr>
              <a:spLocks noChangeArrowheads="1"/>
            </p:cNvSpPr>
            <p:nvPr/>
          </p:nvSpPr>
          <p:spPr bwMode="auto">
            <a:xfrm>
              <a:off x="304" y="3566"/>
              <a:ext cx="1497" cy="590"/>
            </a:xfrm>
            <a:prstGeom prst="rect">
              <a:avLst/>
            </a:prstGeom>
            <a:solidFill>
              <a:srgbClr val="DA971E">
                <a:alpha val="70195"/>
              </a:srgbClr>
            </a:solidFill>
            <a:ln w="381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r>
                <a:rPr lang="ko-KR" altLang="en-US" sz="2400">
                  <a:latin typeface="Arial" charset="0"/>
                  <a:ea typeface="HY견고딕" pitchFamily="18" charset="-127"/>
                </a:rPr>
                <a:t>짠음식 피함</a:t>
              </a:r>
            </a:p>
          </p:txBody>
        </p:sp>
        <p:sp>
          <p:nvSpPr>
            <p:cNvPr id="20497" name="AutoShape 49"/>
            <p:cNvSpPr>
              <a:spLocks noChangeArrowheads="1"/>
            </p:cNvSpPr>
            <p:nvPr/>
          </p:nvSpPr>
          <p:spPr bwMode="auto">
            <a:xfrm rot="-5400000">
              <a:off x="2413" y="2274"/>
              <a:ext cx="317" cy="272"/>
            </a:xfrm>
            <a:prstGeom prst="downArrow">
              <a:avLst>
                <a:gd name="adj1" fmla="val 50157"/>
                <a:gd name="adj2" fmla="val 54046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498" name="AutoShape 50"/>
            <p:cNvSpPr>
              <a:spLocks noChangeArrowheads="1"/>
            </p:cNvSpPr>
            <p:nvPr/>
          </p:nvSpPr>
          <p:spPr bwMode="auto">
            <a:xfrm rot="-5400000">
              <a:off x="2188" y="3000"/>
              <a:ext cx="317" cy="272"/>
            </a:xfrm>
            <a:prstGeom prst="downArrow">
              <a:avLst>
                <a:gd name="adj1" fmla="val 50157"/>
                <a:gd name="adj2" fmla="val 54046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499" name="AutoShape 51"/>
            <p:cNvSpPr>
              <a:spLocks noChangeArrowheads="1"/>
            </p:cNvSpPr>
            <p:nvPr/>
          </p:nvSpPr>
          <p:spPr bwMode="auto">
            <a:xfrm rot="-5400000">
              <a:off x="1914" y="3725"/>
              <a:ext cx="317" cy="272"/>
            </a:xfrm>
            <a:prstGeom prst="downArrow">
              <a:avLst>
                <a:gd name="adj1" fmla="val 50157"/>
                <a:gd name="adj2" fmla="val 54046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5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65" grpId="0" animBg="1"/>
      <p:bldP spid="154666" grpId="0" animBg="1"/>
      <p:bldP spid="154667" grpId="0" animBg="1"/>
      <p:bldP spid="154669" grpId="0" animBg="1"/>
      <p:bldP spid="1546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[1]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표준체중 유지</a:t>
            </a:r>
          </a:p>
        </p:txBody>
      </p:sp>
      <p:grpSp>
        <p:nvGrpSpPr>
          <p:cNvPr id="21508" name="Group 28"/>
          <p:cNvGrpSpPr>
            <a:grpSpLocks/>
          </p:cNvGrpSpPr>
          <p:nvPr/>
        </p:nvGrpSpPr>
        <p:grpSpPr bwMode="auto">
          <a:xfrm>
            <a:off x="539750" y="1022350"/>
            <a:ext cx="7993063" cy="2116138"/>
            <a:chOff x="758" y="771"/>
            <a:chExt cx="4364" cy="1333"/>
          </a:xfrm>
        </p:grpSpPr>
        <p:sp>
          <p:nvSpPr>
            <p:cNvPr id="21511" name="AutoShape 25"/>
            <p:cNvSpPr>
              <a:spLocks noChangeArrowheads="1"/>
            </p:cNvSpPr>
            <p:nvPr/>
          </p:nvSpPr>
          <p:spPr bwMode="auto">
            <a:xfrm>
              <a:off x="2561" y="771"/>
              <a:ext cx="196" cy="328"/>
            </a:xfrm>
            <a:prstGeom prst="downArrow">
              <a:avLst>
                <a:gd name="adj1" fmla="val 50148"/>
                <a:gd name="adj2" fmla="val 85455"/>
              </a:avLst>
            </a:prstGeom>
            <a:solidFill>
              <a:srgbClr val="FF66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512" name="Rectangle 26"/>
            <p:cNvSpPr>
              <a:spLocks noChangeArrowheads="1"/>
            </p:cNvSpPr>
            <p:nvPr/>
          </p:nvSpPr>
          <p:spPr bwMode="auto">
            <a:xfrm>
              <a:off x="758" y="1099"/>
              <a:ext cx="4364" cy="1005"/>
            </a:xfrm>
            <a:prstGeom prst="rect">
              <a:avLst/>
            </a:prstGeom>
            <a:solidFill>
              <a:srgbClr val="D8FF8B"/>
            </a:solidFill>
            <a:ln w="25400" algn="ctr">
              <a:solidFill>
                <a:srgbClr val="339933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/>
              <a:endParaRPr kumimoji="1" lang="en-US" altLang="ko-KR" sz="2200" b="1">
                <a:latin typeface="굴림" charset="-127"/>
                <a:ea typeface="굴림" charset="-127"/>
              </a:endParaRPr>
            </a:p>
            <a:p>
              <a:pPr eaLnBrk="1" latinLnBrk="1" hangingPunct="1"/>
              <a:r>
                <a:rPr kumimoji="1" lang="en-US" altLang="ko-KR" sz="2200" b="1">
                  <a:latin typeface="굴림" charset="-127"/>
                  <a:ea typeface="굴림" charset="-127"/>
                </a:rPr>
                <a:t> </a:t>
              </a:r>
              <a:r>
                <a:rPr kumimoji="1" lang="ko-KR" altLang="en-US" sz="2500" b="1"/>
                <a:t>해당되는 연령</a:t>
              </a:r>
              <a:r>
                <a:rPr kumimoji="1" lang="en-US" altLang="ko-KR" sz="2500" b="1"/>
                <a:t>, </a:t>
              </a:r>
              <a:r>
                <a:rPr kumimoji="1" lang="ko-KR" altLang="en-US" sz="2500" b="1"/>
                <a:t>성별</a:t>
              </a:r>
              <a:r>
                <a:rPr kumimoji="1" lang="en-US" altLang="ko-KR" sz="2500" b="1"/>
                <a:t>, </a:t>
              </a:r>
              <a:r>
                <a:rPr kumimoji="1" lang="ko-KR" altLang="en-US" sz="2500" b="1"/>
                <a:t>신장에서 </a:t>
              </a:r>
              <a:r>
                <a:rPr kumimoji="1" lang="ko-KR" altLang="en-US" sz="2500" b="1" u="sng">
                  <a:solidFill>
                    <a:srgbClr val="FF66FF"/>
                  </a:solidFill>
                </a:rPr>
                <a:t>질병 발생 위험률</a:t>
              </a:r>
              <a:r>
                <a:rPr kumimoji="1" lang="ko-KR" altLang="en-US" sz="2500" b="1">
                  <a:solidFill>
                    <a:srgbClr val="FF66FF"/>
                  </a:solidFill>
                </a:rPr>
                <a:t>과 </a:t>
              </a:r>
            </a:p>
            <a:p>
              <a:pPr eaLnBrk="1" latinLnBrk="1" hangingPunct="1"/>
              <a:r>
                <a:rPr kumimoji="1" lang="ko-KR" altLang="en-US" sz="2500" b="1" u="sng">
                  <a:solidFill>
                    <a:srgbClr val="FF66FF"/>
                  </a:solidFill>
                </a:rPr>
                <a:t>사망 위험율</a:t>
              </a:r>
              <a:r>
                <a:rPr kumimoji="1" lang="ko-KR" altLang="en-US" sz="2500" b="1">
                  <a:solidFill>
                    <a:srgbClr val="FF66FF"/>
                  </a:solidFill>
                </a:rPr>
                <a:t>이 가장 낮은</a:t>
              </a:r>
              <a:r>
                <a:rPr kumimoji="1" lang="ko-KR" altLang="en-US" sz="2500" b="1"/>
                <a:t> </a:t>
              </a:r>
              <a:r>
                <a:rPr kumimoji="1" lang="ko-KR" altLang="en-US" sz="2500" b="1">
                  <a:solidFill>
                    <a:srgbClr val="0000FF"/>
                  </a:solidFill>
                </a:rPr>
                <a:t>바람직한 체중을 의미</a:t>
              </a:r>
              <a:r>
                <a:rPr kumimoji="1" lang="ko-KR" altLang="en-US" sz="2500" b="1">
                  <a:solidFill>
                    <a:srgbClr val="FF9933"/>
                  </a:solidFill>
                </a:rPr>
                <a:t> </a:t>
              </a:r>
            </a:p>
            <a:p>
              <a:pPr eaLnBrk="1" latinLnBrk="1" hangingPunct="1"/>
              <a:endParaRPr kumimoji="1" lang="en-US" altLang="ko-KR" sz="2500" b="1">
                <a:solidFill>
                  <a:srgbClr val="FF9933"/>
                </a:solidFill>
              </a:endParaRPr>
            </a:p>
          </p:txBody>
        </p:sp>
      </p:grpSp>
      <p:sp>
        <p:nvSpPr>
          <p:cNvPr id="21509" name="Text Box 27"/>
          <p:cNvSpPr txBox="1">
            <a:spLocks noChangeArrowheads="1"/>
          </p:cNvSpPr>
          <p:nvPr/>
        </p:nvSpPr>
        <p:spPr bwMode="auto">
          <a:xfrm>
            <a:off x="528638" y="3516313"/>
            <a:ext cx="82645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algn="l" eaLnBrk="1" latinLnBrk="1" hangingPunct="1">
              <a:spcBef>
                <a:spcPct val="50000"/>
              </a:spcBef>
            </a:pPr>
            <a:r>
              <a:rPr kumimoji="1" lang="en-US" altLang="ko-KR" sz="2200" b="1">
                <a:solidFill>
                  <a:srgbClr val="339933"/>
                </a:solidFill>
                <a:latin typeface="굴림" charset="-127"/>
                <a:ea typeface="굴림" charset="-127"/>
              </a:rPr>
              <a:t>■ </a:t>
            </a:r>
            <a:r>
              <a:rPr kumimoji="1" lang="ko-KR" altLang="en-US" sz="2200" b="1">
                <a:solidFill>
                  <a:srgbClr val="339933"/>
                </a:solidFill>
                <a:latin typeface="굴림" charset="-127"/>
                <a:ea typeface="굴림" charset="-127"/>
              </a:rPr>
              <a:t>표준체중</a:t>
            </a:r>
            <a:r>
              <a:rPr kumimoji="1" lang="ko-KR" altLang="en-US" sz="2200" b="1">
                <a:solidFill>
                  <a:srgbClr val="0000FF"/>
                </a:solidFill>
                <a:latin typeface="굴림" charset="-127"/>
                <a:ea typeface="굴림" charset="-127"/>
              </a:rPr>
              <a:t>  </a:t>
            </a:r>
          </a:p>
          <a:p>
            <a:pPr algn="l" eaLnBrk="1" latinLnBrk="1" hangingPunct="1">
              <a:spcBef>
                <a:spcPct val="50000"/>
              </a:spcBef>
            </a:pPr>
            <a:r>
              <a:rPr kumimoji="1" lang="ko-KR" altLang="en-US" sz="2200" b="1">
                <a:latin typeface="굴림" charset="-127"/>
                <a:ea typeface="굴림" charset="-127"/>
              </a:rPr>
              <a:t>    ☞ 남자의 경우 </a:t>
            </a:r>
            <a:r>
              <a:rPr kumimoji="1" lang="en-US" altLang="ko-KR" sz="2200" b="1">
                <a:latin typeface="굴림" charset="-127"/>
                <a:ea typeface="굴림" charset="-127"/>
              </a:rPr>
              <a:t>: </a:t>
            </a:r>
            <a:r>
              <a:rPr kumimoji="1" lang="ko-KR" altLang="en-US" sz="2200" b="1">
                <a:latin typeface="굴림" charset="-127"/>
                <a:ea typeface="굴림" charset="-127"/>
              </a:rPr>
              <a:t>키</a:t>
            </a:r>
            <a:r>
              <a:rPr kumimoji="1" lang="en-US" altLang="ko-KR" sz="2200" b="1">
                <a:latin typeface="굴림" charset="-127"/>
                <a:ea typeface="굴림" charset="-127"/>
              </a:rPr>
              <a:t>(m)</a:t>
            </a:r>
            <a:r>
              <a:rPr kumimoji="1" lang="ko-KR" altLang="en-US" sz="2200" b="1">
                <a:latin typeface="굴림" charset="-127"/>
                <a:ea typeface="굴림" charset="-127"/>
              </a:rPr>
              <a:t>의 제곱 </a:t>
            </a:r>
            <a:r>
              <a:rPr kumimoji="1" lang="en-US" altLang="ko-KR" sz="2200" b="1">
                <a:latin typeface="굴림" charset="-127"/>
                <a:ea typeface="굴림" charset="-127"/>
              </a:rPr>
              <a:t>× 22</a:t>
            </a:r>
          </a:p>
          <a:p>
            <a:pPr algn="l" eaLnBrk="1" latinLnBrk="1" hangingPunct="1">
              <a:spcBef>
                <a:spcPct val="50000"/>
              </a:spcBef>
            </a:pPr>
            <a:r>
              <a:rPr kumimoji="1" lang="en-US" altLang="ko-KR" sz="2200" b="1">
                <a:latin typeface="굴림" charset="-127"/>
                <a:ea typeface="굴림" charset="-127"/>
              </a:rPr>
              <a:t>    ☞ </a:t>
            </a:r>
            <a:r>
              <a:rPr kumimoji="1" lang="ko-KR" altLang="en-US" sz="2200" b="1">
                <a:latin typeface="굴림" charset="-127"/>
                <a:ea typeface="굴림" charset="-127"/>
              </a:rPr>
              <a:t>여자의 경우 </a:t>
            </a:r>
            <a:r>
              <a:rPr kumimoji="1" lang="en-US" altLang="ko-KR" sz="2200" b="1">
                <a:latin typeface="굴림" charset="-127"/>
                <a:ea typeface="굴림" charset="-127"/>
              </a:rPr>
              <a:t>: </a:t>
            </a:r>
            <a:r>
              <a:rPr kumimoji="1" lang="ko-KR" altLang="en-US" sz="2200" b="1">
                <a:latin typeface="굴림" charset="-127"/>
                <a:ea typeface="굴림" charset="-127"/>
              </a:rPr>
              <a:t>키</a:t>
            </a:r>
            <a:r>
              <a:rPr kumimoji="1" lang="en-US" altLang="ko-KR" sz="2200" b="1">
                <a:latin typeface="굴림" charset="-127"/>
                <a:ea typeface="굴림" charset="-127"/>
              </a:rPr>
              <a:t>(m)</a:t>
            </a:r>
            <a:r>
              <a:rPr kumimoji="1" lang="ko-KR" altLang="en-US" sz="2200" b="1">
                <a:latin typeface="굴림" charset="-127"/>
                <a:ea typeface="굴림" charset="-127"/>
              </a:rPr>
              <a:t>의 제곱 </a:t>
            </a:r>
            <a:r>
              <a:rPr kumimoji="1" lang="en-US" altLang="ko-KR" sz="2200" b="1">
                <a:latin typeface="굴림" charset="-127"/>
                <a:ea typeface="굴림" charset="-127"/>
              </a:rPr>
              <a:t>× 21</a:t>
            </a:r>
          </a:p>
          <a:p>
            <a:pPr algn="l" eaLnBrk="1" latinLnBrk="1" hangingPunct="1">
              <a:spcBef>
                <a:spcPct val="50000"/>
              </a:spcBef>
            </a:pPr>
            <a:endParaRPr kumimoji="1" lang="en-US" altLang="ko-KR" sz="1000" b="1">
              <a:latin typeface="굴림" charset="-127"/>
              <a:ea typeface="굴림" charset="-127"/>
            </a:endParaRPr>
          </a:p>
          <a:p>
            <a:pPr algn="l" eaLnBrk="1" latinLnBrk="1" hangingPunct="1">
              <a:spcBef>
                <a:spcPct val="50000"/>
              </a:spcBef>
            </a:pPr>
            <a:r>
              <a:rPr kumimoji="1" lang="en-US" altLang="ko-KR" sz="2200" b="1">
                <a:latin typeface="굴림" charset="-127"/>
                <a:ea typeface="굴림" charset="-127"/>
              </a:rPr>
              <a:t>   </a:t>
            </a:r>
            <a:r>
              <a:rPr kumimoji="1" lang="en-US" altLang="ko-KR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&lt;</a:t>
            </a:r>
            <a:r>
              <a:rPr kumimoji="1" lang="ko-KR" altLang="en-US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예</a:t>
            </a:r>
            <a:r>
              <a:rPr kumimoji="1" lang="en-US" altLang="ko-KR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&gt; </a:t>
            </a:r>
            <a:r>
              <a:rPr kumimoji="1" lang="ko-KR" altLang="en-US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키 </a:t>
            </a:r>
            <a:r>
              <a:rPr kumimoji="1" lang="en-US" altLang="ko-KR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175cm</a:t>
            </a:r>
            <a:r>
              <a:rPr kumimoji="1" lang="ko-KR" altLang="en-US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인 남자의 경우 → </a:t>
            </a:r>
            <a:r>
              <a:rPr kumimoji="1" lang="en-US" altLang="ko-KR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1.75 × 1.75 × </a:t>
            </a:r>
            <a:r>
              <a:rPr kumimoji="1" lang="en-US" altLang="ko-KR" sz="2200" b="1">
                <a:solidFill>
                  <a:srgbClr val="FF9933"/>
                </a:solidFill>
                <a:latin typeface="굴림" charset="-127"/>
                <a:ea typeface="굴림" charset="-127"/>
              </a:rPr>
              <a:t>22</a:t>
            </a:r>
            <a:r>
              <a:rPr kumimoji="1" lang="en-US" altLang="ko-KR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 = 67kg</a:t>
            </a:r>
          </a:p>
          <a:p>
            <a:pPr algn="l" eaLnBrk="1" latinLnBrk="1" hangingPunct="1">
              <a:spcBef>
                <a:spcPct val="50000"/>
              </a:spcBef>
            </a:pPr>
            <a:r>
              <a:rPr kumimoji="1" lang="en-US" altLang="ko-KR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           </a:t>
            </a:r>
            <a:r>
              <a:rPr kumimoji="1" lang="ko-KR" altLang="en-US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키 </a:t>
            </a:r>
            <a:r>
              <a:rPr kumimoji="1" lang="en-US" altLang="ko-KR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160cm</a:t>
            </a:r>
            <a:r>
              <a:rPr kumimoji="1" lang="ko-KR" altLang="en-US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인 여자의 경우 →   </a:t>
            </a:r>
            <a:r>
              <a:rPr kumimoji="1" lang="en-US" altLang="ko-KR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1.6 × 1.6  × </a:t>
            </a:r>
            <a:r>
              <a:rPr kumimoji="1" lang="en-US" altLang="ko-KR" sz="2200" b="1">
                <a:solidFill>
                  <a:srgbClr val="FF9933"/>
                </a:solidFill>
                <a:latin typeface="굴림" charset="-127"/>
                <a:ea typeface="굴림" charset="-127"/>
              </a:rPr>
              <a:t>21 </a:t>
            </a:r>
            <a:r>
              <a:rPr kumimoji="1" lang="en-US" altLang="ko-KR" sz="2200" b="1">
                <a:solidFill>
                  <a:schemeClr val="bg2"/>
                </a:solidFill>
                <a:latin typeface="굴림" charset="-127"/>
                <a:ea typeface="굴림" charset="-127"/>
              </a:rPr>
              <a:t>= 54kg</a:t>
            </a:r>
          </a:p>
        </p:txBody>
      </p:sp>
      <p:pic>
        <p:nvPicPr>
          <p:cNvPr id="155677" name="Picture 29" descr="이미지를 클릭하면 창이 닫힙니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357563"/>
            <a:ext cx="1943100" cy="1720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체중감량 방법</a:t>
            </a:r>
          </a:p>
        </p:txBody>
      </p:sp>
      <p:grpSp>
        <p:nvGrpSpPr>
          <p:cNvPr id="22532" name="그룹 15"/>
          <p:cNvGrpSpPr>
            <a:grpSpLocks/>
          </p:cNvGrpSpPr>
          <p:nvPr/>
        </p:nvGrpSpPr>
        <p:grpSpPr bwMode="auto">
          <a:xfrm>
            <a:off x="142875" y="928688"/>
            <a:ext cx="8715375" cy="3287712"/>
            <a:chOff x="214282" y="3379794"/>
            <a:chExt cx="8715436" cy="3287707"/>
          </a:xfrm>
        </p:grpSpPr>
        <p:grpSp>
          <p:nvGrpSpPr>
            <p:cNvPr id="22539" name="Group 48"/>
            <p:cNvGrpSpPr>
              <a:grpSpLocks/>
            </p:cNvGrpSpPr>
            <p:nvPr/>
          </p:nvGrpSpPr>
          <p:grpSpPr bwMode="auto">
            <a:xfrm>
              <a:off x="547688" y="3379794"/>
              <a:ext cx="8056562" cy="977900"/>
              <a:chOff x="345" y="2270"/>
              <a:chExt cx="5075" cy="616"/>
            </a:xfrm>
          </p:grpSpPr>
          <p:sp>
            <p:nvSpPr>
              <p:cNvPr id="22544" name="Text Box 35"/>
              <p:cNvSpPr txBox="1">
                <a:spLocks noChangeArrowheads="1"/>
              </p:cNvSpPr>
              <p:nvPr/>
            </p:nvSpPr>
            <p:spPr bwMode="auto">
              <a:xfrm>
                <a:off x="345" y="2270"/>
                <a:ext cx="5075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</a:pPr>
                <a:r>
                  <a:rPr kumimoji="1" lang="en-US" altLang="ko-KR" sz="2200" b="1">
                    <a:solidFill>
                      <a:srgbClr val="0000FF"/>
                    </a:solidFill>
                    <a:latin typeface="굴림" charset="-127"/>
                    <a:ea typeface="굴림" charset="-127"/>
                  </a:rPr>
                  <a:t>■ </a:t>
                </a:r>
                <a:r>
                  <a:rPr kumimoji="1" lang="ko-KR" altLang="en-US" sz="2200" b="1">
                    <a:solidFill>
                      <a:srgbClr val="0000FF"/>
                    </a:solidFill>
                    <a:latin typeface="굴림" charset="-127"/>
                    <a:ea typeface="굴림" charset="-127"/>
                  </a:rPr>
                  <a:t>열량 섭취 요구량 </a:t>
                </a:r>
                <a:r>
                  <a:rPr kumimoji="1" lang="en-US" altLang="ko-KR" sz="2200" b="1">
                    <a:solidFill>
                      <a:srgbClr val="0000FF"/>
                    </a:solidFill>
                    <a:latin typeface="굴림" charset="-127"/>
                    <a:ea typeface="굴림" charset="-127"/>
                  </a:rPr>
                  <a:t>= </a:t>
                </a:r>
                <a:r>
                  <a:rPr kumimoji="1" lang="ko-KR" altLang="en-US" sz="2200" b="1">
                    <a:solidFill>
                      <a:srgbClr val="0000FF"/>
                    </a:solidFill>
                    <a:latin typeface="굴림" charset="-127"/>
                    <a:ea typeface="굴림" charset="-127"/>
                  </a:rPr>
                  <a:t>표준체중 </a:t>
                </a:r>
                <a:r>
                  <a:rPr kumimoji="1" lang="en-US" altLang="ko-KR" sz="2200" b="1">
                    <a:solidFill>
                      <a:srgbClr val="0000FF"/>
                    </a:solidFill>
                    <a:latin typeface="굴림" charset="-127"/>
                    <a:ea typeface="굴림" charset="-127"/>
                  </a:rPr>
                  <a:t>× </a:t>
                </a:r>
                <a:r>
                  <a:rPr kumimoji="1" lang="ko-KR" altLang="en-US" sz="2200" b="1">
                    <a:solidFill>
                      <a:srgbClr val="0000FF"/>
                    </a:solidFill>
                    <a:latin typeface="굴림" charset="-127"/>
                    <a:ea typeface="굴림" charset="-127"/>
                  </a:rPr>
                  <a:t>활동량에 따른 열량요구량</a:t>
                </a:r>
              </a:p>
            </p:txBody>
          </p:sp>
          <p:sp>
            <p:nvSpPr>
              <p:cNvPr id="22545" name="Text Box 36"/>
              <p:cNvSpPr txBox="1">
                <a:spLocks noChangeArrowheads="1"/>
              </p:cNvSpPr>
              <p:nvPr/>
            </p:nvSpPr>
            <p:spPr bwMode="auto">
              <a:xfrm>
                <a:off x="521" y="2617"/>
                <a:ext cx="479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</a:pPr>
                <a:r>
                  <a:rPr kumimoji="1" lang="en-US" altLang="ko-KR" sz="2200" b="1">
                    <a:solidFill>
                      <a:schemeClr val="bg2"/>
                    </a:solidFill>
                    <a:latin typeface="굴림" charset="-127"/>
                    <a:ea typeface="굴림" charset="-127"/>
                  </a:rPr>
                  <a:t>&lt;</a:t>
                </a:r>
                <a:r>
                  <a:rPr kumimoji="1" lang="ko-KR" altLang="en-US" sz="2200" b="1">
                    <a:solidFill>
                      <a:schemeClr val="bg2"/>
                    </a:solidFill>
                    <a:latin typeface="굴림" charset="-127"/>
                    <a:ea typeface="굴림" charset="-127"/>
                  </a:rPr>
                  <a:t>예</a:t>
                </a:r>
                <a:r>
                  <a:rPr kumimoji="1" lang="en-US" altLang="ko-KR" sz="2200" b="1">
                    <a:solidFill>
                      <a:schemeClr val="bg2"/>
                    </a:solidFill>
                    <a:latin typeface="굴림" charset="-127"/>
                    <a:ea typeface="굴림" charset="-127"/>
                  </a:rPr>
                  <a:t>&gt; </a:t>
                </a:r>
                <a:r>
                  <a:rPr kumimoji="1" lang="ko-KR" altLang="en-US" sz="2200" b="1">
                    <a:solidFill>
                      <a:schemeClr val="bg2"/>
                    </a:solidFill>
                    <a:latin typeface="굴림" charset="-127"/>
                    <a:ea typeface="굴림" charset="-127"/>
                  </a:rPr>
                  <a:t>표준체중 </a:t>
                </a:r>
                <a:r>
                  <a:rPr kumimoji="1" lang="en-US" altLang="ko-KR" sz="2200" b="1">
                    <a:solidFill>
                      <a:schemeClr val="bg2"/>
                    </a:solidFill>
                    <a:latin typeface="굴림" charset="-127"/>
                    <a:ea typeface="굴림" charset="-127"/>
                  </a:rPr>
                  <a:t>72kg × </a:t>
                </a:r>
                <a:r>
                  <a:rPr kumimoji="1" lang="ko-KR" altLang="en-US" sz="2200" b="1">
                    <a:solidFill>
                      <a:schemeClr val="bg2"/>
                    </a:solidFill>
                    <a:latin typeface="굴림" charset="-127"/>
                    <a:ea typeface="굴림" charset="-127"/>
                  </a:rPr>
                  <a:t>보통의 활동 </a:t>
                </a:r>
                <a:r>
                  <a:rPr kumimoji="1" lang="en-US" altLang="ko-KR" sz="2200" b="1">
                    <a:solidFill>
                      <a:schemeClr val="bg2"/>
                    </a:solidFill>
                    <a:latin typeface="굴림" charset="-127"/>
                    <a:ea typeface="굴림" charset="-127"/>
                  </a:rPr>
                  <a:t>35 kcal = 2,520 kcal</a:t>
                </a:r>
              </a:p>
            </p:txBody>
          </p:sp>
        </p:grpSp>
        <p:grpSp>
          <p:nvGrpSpPr>
            <p:cNvPr id="22540" name="Group 43"/>
            <p:cNvGrpSpPr>
              <a:grpSpLocks/>
            </p:cNvGrpSpPr>
            <p:nvPr/>
          </p:nvGrpSpPr>
          <p:grpSpPr bwMode="auto">
            <a:xfrm>
              <a:off x="214282" y="4600596"/>
              <a:ext cx="4391025" cy="1828800"/>
              <a:chOff x="180" y="3004"/>
              <a:chExt cx="2766" cy="1152"/>
            </a:xfrm>
          </p:grpSpPr>
          <p:sp>
            <p:nvSpPr>
              <p:cNvPr id="22542" name="AutoShape 41"/>
              <p:cNvSpPr>
                <a:spLocks noChangeArrowheads="1"/>
              </p:cNvSpPr>
              <p:nvPr/>
            </p:nvSpPr>
            <p:spPr bwMode="auto">
              <a:xfrm>
                <a:off x="180" y="3158"/>
                <a:ext cx="2766" cy="9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hangingPunct="1"/>
                <a:r>
                  <a:rPr kumimoji="1" lang="en-US" altLang="ko-KR"/>
                  <a:t>☞ </a:t>
                </a:r>
                <a:r>
                  <a:rPr kumimoji="1" lang="ko-KR" altLang="en-US"/>
                  <a:t>가벼운 활동 </a:t>
                </a:r>
                <a:r>
                  <a:rPr kumimoji="1" lang="en-US" altLang="ko-KR"/>
                  <a:t>: 25 ~ 30 kcal/kg</a:t>
                </a:r>
              </a:p>
              <a:p>
                <a:pPr algn="l" eaLnBrk="1" hangingPunct="1"/>
                <a:r>
                  <a:rPr kumimoji="1" lang="en-US" altLang="ko-KR"/>
                  <a:t>☞ </a:t>
                </a:r>
                <a:r>
                  <a:rPr kumimoji="1" lang="ko-KR" altLang="en-US"/>
                  <a:t>보통 활동</a:t>
                </a:r>
                <a:r>
                  <a:rPr kumimoji="1" lang="en-US" altLang="ko-KR">
                    <a:solidFill>
                      <a:schemeClr val="bg1"/>
                    </a:solidFill>
                  </a:rPr>
                  <a:t>.</a:t>
                </a:r>
                <a:r>
                  <a:rPr kumimoji="1" lang="en-US" altLang="ko-KR"/>
                  <a:t>   : 30 ~ 35 kcal/kg</a:t>
                </a:r>
              </a:p>
              <a:p>
                <a:pPr algn="l" eaLnBrk="1" hangingPunct="1"/>
                <a:r>
                  <a:rPr kumimoji="1" lang="en-US" altLang="ko-KR"/>
                  <a:t>☞ </a:t>
                </a:r>
                <a:r>
                  <a:rPr kumimoji="1" lang="ko-KR" altLang="en-US"/>
                  <a:t>심한 활동</a:t>
                </a:r>
                <a:r>
                  <a:rPr kumimoji="1" lang="en-US" altLang="ko-KR">
                    <a:solidFill>
                      <a:schemeClr val="bg1"/>
                    </a:solidFill>
                  </a:rPr>
                  <a:t>.</a:t>
                </a:r>
                <a:r>
                  <a:rPr kumimoji="1" lang="en-US" altLang="ko-KR"/>
                  <a:t>   : 35 ~ 40 kcal/kg</a:t>
                </a:r>
                <a:endParaRPr lang="en-US" altLang="ko-KR"/>
              </a:p>
            </p:txBody>
          </p:sp>
          <p:sp>
            <p:nvSpPr>
              <p:cNvPr id="22543" name="Rectangle 42"/>
              <p:cNvSpPr>
                <a:spLocks noChangeArrowheads="1"/>
              </p:cNvSpPr>
              <p:nvPr/>
            </p:nvSpPr>
            <p:spPr bwMode="auto">
              <a:xfrm>
                <a:off x="341" y="3004"/>
                <a:ext cx="2404" cy="2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latinLnBrk="1" hangingPunct="1"/>
                <a:r>
                  <a:rPr kumimoji="1" lang="ko-KR" altLang="en-US" sz="2400">
                    <a:solidFill>
                      <a:schemeClr val="bg1"/>
                    </a:solidFill>
                  </a:rPr>
                  <a:t>활동량에 따른 열량요구량</a:t>
                </a:r>
              </a:p>
            </p:txBody>
          </p:sp>
        </p:grpSp>
        <p:pic>
          <p:nvPicPr>
            <p:cNvPr id="22541" name="Picture 37" descr="클릭하시면 원본크기의 이미지를 보실 수 있습니다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4429132"/>
              <a:ext cx="4143404" cy="223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그룹 18"/>
          <p:cNvGrpSpPr>
            <a:grpSpLocks/>
          </p:cNvGrpSpPr>
          <p:nvPr/>
        </p:nvGrpSpPr>
        <p:grpSpPr bwMode="auto">
          <a:xfrm>
            <a:off x="357188" y="4784725"/>
            <a:ext cx="8478837" cy="1716088"/>
            <a:chOff x="357158" y="4784746"/>
            <a:chExt cx="8478810" cy="1716088"/>
          </a:xfrm>
        </p:grpSpPr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450820" y="4784746"/>
              <a:ext cx="8264499" cy="93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latinLnBrk="1">
                <a:spcBef>
                  <a:spcPct val="50000"/>
                </a:spcBef>
                <a:defRPr/>
              </a:pPr>
              <a:r>
                <a:rPr kumimoji="1" lang="en-US" altLang="ko-KR" sz="2200" b="1" dirty="0">
                  <a:solidFill>
                    <a:srgbClr val="0000FF"/>
                  </a:solidFill>
                  <a:latin typeface="굴림" charset="-127"/>
                  <a:ea typeface="굴림" charset="-127"/>
                </a:rPr>
                <a:t>■ 1</a:t>
              </a:r>
              <a:r>
                <a:rPr kumimoji="1" lang="ko-KR" altLang="en-US" sz="2200" b="1" dirty="0">
                  <a:solidFill>
                    <a:srgbClr val="0000FF"/>
                  </a:solidFill>
                  <a:latin typeface="굴림" charset="-127"/>
                  <a:ea typeface="굴림" charset="-127"/>
                </a:rPr>
                <a:t>주일에 </a:t>
              </a:r>
              <a:r>
                <a:rPr kumimoji="1" lang="en-US" altLang="ko-KR" sz="2200" b="1" dirty="0">
                  <a:solidFill>
                    <a:srgbClr val="0000FF"/>
                  </a:solidFill>
                  <a:latin typeface="굴림" charset="-127"/>
                  <a:ea typeface="굴림" charset="-127"/>
                </a:rPr>
                <a:t>0.5kg</a:t>
              </a:r>
              <a:r>
                <a:rPr kumimoji="1" lang="ko-KR" altLang="en-US" sz="2200" b="1" dirty="0">
                  <a:solidFill>
                    <a:srgbClr val="0000FF"/>
                  </a:solidFill>
                  <a:latin typeface="굴림" charset="-127"/>
                  <a:ea typeface="굴림" charset="-127"/>
                </a:rPr>
                <a:t>의 체중감소 를 위해서는 </a:t>
              </a:r>
              <a:r>
                <a:rPr kumimoji="1" lang="en-US" altLang="ko-KR" sz="2200" b="1" dirty="0">
                  <a:solidFill>
                    <a:srgbClr val="0000FF"/>
                  </a:solidFill>
                  <a:latin typeface="굴림" charset="-127"/>
                  <a:ea typeface="굴림" charset="-127"/>
                </a:rPr>
                <a:t>1</a:t>
              </a:r>
              <a:r>
                <a:rPr kumimoji="1" lang="ko-KR" altLang="en-US" sz="2200" b="1" dirty="0">
                  <a:solidFill>
                    <a:srgbClr val="0000FF"/>
                  </a:solidFill>
                  <a:latin typeface="굴림" charset="-127"/>
                  <a:ea typeface="굴림" charset="-127"/>
                </a:rPr>
                <a:t>일 </a:t>
              </a:r>
              <a:r>
                <a:rPr kumimoji="1" lang="en-US" altLang="ko-KR" sz="2200" b="1" dirty="0">
                  <a:solidFill>
                    <a:srgbClr val="0000FF"/>
                  </a:solidFill>
                  <a:latin typeface="굴림" charset="-127"/>
                  <a:ea typeface="굴림" charset="-127"/>
                </a:rPr>
                <a:t>500Kcal</a:t>
              </a:r>
              <a:r>
                <a:rPr kumimoji="1" lang="ko-KR" altLang="en-US" sz="2200" b="1" dirty="0">
                  <a:solidFill>
                    <a:srgbClr val="0000FF"/>
                  </a:solidFill>
                  <a:latin typeface="굴림" charset="-127"/>
                  <a:ea typeface="굴림" charset="-127"/>
                </a:rPr>
                <a:t>씩 감소</a:t>
              </a:r>
              <a:endParaRPr kumimoji="1" lang="en-US" altLang="ko-KR" sz="2200" b="1" dirty="0">
                <a:solidFill>
                  <a:srgbClr val="0000FF"/>
                </a:solidFill>
                <a:latin typeface="굴림" charset="-127"/>
                <a:ea typeface="굴림" charset="-127"/>
              </a:endParaRPr>
            </a:p>
            <a:p>
              <a:pPr algn="l" latinLnBrk="1">
                <a:spcBef>
                  <a:spcPct val="50000"/>
                </a:spcBef>
                <a:defRPr/>
              </a:pPr>
              <a:r>
                <a:rPr kumimoji="1" lang="en-US" altLang="ko-KR" sz="2200" b="1" dirty="0">
                  <a:latin typeface="굴림" charset="-127"/>
                  <a:ea typeface="굴림" charset="-127"/>
                </a:rPr>
                <a:t>    </a:t>
              </a:r>
              <a:r>
                <a:rPr kumimoji="1" lang="en-US" altLang="ko-KR" sz="22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굴림" charset="-127"/>
                  <a:ea typeface="굴림" charset="-127"/>
                </a:rPr>
                <a:t>(</a:t>
              </a:r>
              <a:r>
                <a:rPr kumimoji="1" lang="ko-KR" altLang="en-US" sz="2200" b="1" dirty="0" err="1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굴림" charset="-127"/>
                  <a:ea typeface="굴림" charset="-127"/>
                </a:rPr>
                <a:t>요요현상</a:t>
              </a:r>
              <a:r>
                <a:rPr kumimoji="1" lang="en-US" altLang="ko-KR" sz="22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굴림" charset="-127"/>
                  <a:ea typeface="굴림" charset="-127"/>
                </a:rPr>
                <a:t>, </a:t>
              </a:r>
              <a:r>
                <a:rPr kumimoji="1" lang="ko-KR" altLang="en-US" sz="22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굴림" charset="-127"/>
                  <a:ea typeface="굴림" charset="-127"/>
                </a:rPr>
                <a:t>근육소실</a:t>
              </a:r>
              <a:r>
                <a:rPr kumimoji="1" lang="en-US" altLang="ko-KR" sz="22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굴림" charset="-127"/>
                  <a:ea typeface="굴림" charset="-127"/>
                </a:rPr>
                <a:t>, </a:t>
              </a:r>
              <a:r>
                <a:rPr kumimoji="1" lang="ko-KR" altLang="en-US" sz="22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굴림" charset="-127"/>
                  <a:ea typeface="굴림" charset="-127"/>
                </a:rPr>
                <a:t>영양부족 및 결핍 방지</a:t>
              </a:r>
              <a:r>
                <a:rPr kumimoji="1" lang="en-US" altLang="ko-KR" sz="2200" b="1" dirty="0">
                  <a:solidFill>
                    <a:schemeClr val="accent4">
                      <a:lumMod val="50000"/>
                      <a:lumOff val="50000"/>
                    </a:schemeClr>
                  </a:solidFill>
                  <a:latin typeface="굴림" charset="-127"/>
                  <a:ea typeface="굴림" charset="-127"/>
                </a:rPr>
                <a:t>)</a:t>
              </a:r>
              <a:endParaRPr kumimoji="1" lang="en-US" altLang="ko-KR" sz="2200" dirty="0">
                <a:solidFill>
                  <a:schemeClr val="accent4">
                    <a:lumMod val="50000"/>
                    <a:lumOff val="50000"/>
                  </a:schemeClr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2538" name="Text Box 25"/>
            <p:cNvSpPr txBox="1">
              <a:spLocks noChangeArrowheads="1"/>
            </p:cNvSpPr>
            <p:nvPr/>
          </p:nvSpPr>
          <p:spPr bwMode="auto">
            <a:xfrm>
              <a:off x="357158" y="5730896"/>
              <a:ext cx="847881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latinLnBrk="1" hangingPunct="1">
                <a:spcBef>
                  <a:spcPct val="50000"/>
                </a:spcBef>
              </a:pPr>
              <a:r>
                <a:rPr kumimoji="1" lang="ko-KR" altLang="en-US" sz="2200" b="1">
                  <a:solidFill>
                    <a:srgbClr val="FF0000"/>
                  </a:solidFill>
                  <a:latin typeface="굴림" charset="-127"/>
                  <a:ea typeface="굴림" charset="-127"/>
                </a:rPr>
                <a:t> ☞ 한달에 체중감량 목표를 </a:t>
              </a:r>
              <a:r>
                <a:rPr kumimoji="1" lang="en-US" altLang="ko-KR" sz="2200" b="1">
                  <a:solidFill>
                    <a:srgbClr val="FF0000"/>
                  </a:solidFill>
                  <a:latin typeface="굴림" charset="-127"/>
                  <a:ea typeface="굴림" charset="-127"/>
                </a:rPr>
                <a:t>1~2kg </a:t>
              </a:r>
              <a:r>
                <a:rPr kumimoji="1" lang="ko-KR" altLang="en-US" sz="2200" b="1">
                  <a:solidFill>
                    <a:srgbClr val="FF0000"/>
                  </a:solidFill>
                  <a:latin typeface="굴림" charset="-127"/>
                  <a:ea typeface="굴림" charset="-127"/>
                </a:rPr>
                <a:t>이내로 무리하지 않게 세우고</a:t>
              </a:r>
              <a:r>
                <a:rPr kumimoji="1" lang="en-US" altLang="ko-KR" sz="2200" b="1">
                  <a:solidFill>
                    <a:srgbClr val="FF0000"/>
                  </a:solidFill>
                  <a:latin typeface="굴림" charset="-127"/>
                  <a:ea typeface="굴림" charset="-127"/>
                </a:rPr>
                <a:t> </a:t>
              </a:r>
              <a:r>
                <a:rPr kumimoji="1" lang="ko-KR" altLang="en-US" sz="2200" b="1">
                  <a:solidFill>
                    <a:srgbClr val="FF0000"/>
                  </a:solidFill>
                  <a:latin typeface="굴림" charset="-127"/>
                  <a:ea typeface="굴림" charset="-127"/>
                </a:rPr>
                <a:t>       꾸준하고 지속적으로 실행</a:t>
              </a:r>
            </a:p>
          </p:txBody>
        </p:sp>
      </p:grpSp>
      <p:grpSp>
        <p:nvGrpSpPr>
          <p:cNvPr id="6" name="그룹 18"/>
          <p:cNvGrpSpPr>
            <a:grpSpLocks/>
          </p:cNvGrpSpPr>
          <p:nvPr/>
        </p:nvGrpSpPr>
        <p:grpSpPr bwMode="auto">
          <a:xfrm>
            <a:off x="857250" y="4857750"/>
            <a:ext cx="7500938" cy="285750"/>
            <a:chOff x="928662" y="1285860"/>
            <a:chExt cx="7500990" cy="285752"/>
          </a:xfrm>
        </p:grpSpPr>
        <p:sp>
          <p:nvSpPr>
            <p:cNvPr id="22535" name="직사각형 16"/>
            <p:cNvSpPr>
              <a:spLocks noChangeArrowheads="1"/>
            </p:cNvSpPr>
            <p:nvPr/>
          </p:nvSpPr>
          <p:spPr bwMode="auto">
            <a:xfrm>
              <a:off x="928662" y="1285860"/>
              <a:ext cx="3357586" cy="285752"/>
            </a:xfrm>
            <a:prstGeom prst="rect">
              <a:avLst/>
            </a:prstGeom>
            <a:solidFill>
              <a:srgbClr val="FF99FF">
                <a:alpha val="41960"/>
              </a:srgbClr>
            </a:solidFill>
            <a:ln w="38100" algn="ctr">
              <a:solidFill>
                <a:srgbClr val="FF7C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536" name="직사각형 17"/>
            <p:cNvSpPr>
              <a:spLocks noChangeArrowheads="1"/>
            </p:cNvSpPr>
            <p:nvPr/>
          </p:nvSpPr>
          <p:spPr bwMode="auto">
            <a:xfrm>
              <a:off x="5857884" y="1285860"/>
              <a:ext cx="2571768" cy="285752"/>
            </a:xfrm>
            <a:prstGeom prst="rect">
              <a:avLst/>
            </a:prstGeom>
            <a:solidFill>
              <a:srgbClr val="FF99FF">
                <a:alpha val="41960"/>
              </a:srgbClr>
            </a:solidFill>
            <a:ln w="38100" algn="ctr">
              <a:solidFill>
                <a:srgbClr val="FF7C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latin typeface="HY헤드라인M" pitchFamily="18" charset="-127"/>
                <a:ea typeface="HY헤드라인M" pitchFamily="18" charset="-127"/>
              </a:rPr>
              <a:t>콜레스테롤이란</a:t>
            </a:r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pic>
        <p:nvPicPr>
          <p:cNvPr id="5123" name="Picture 3" descr="이미지를 클릭하면 창이 닫힙니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4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[2]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중성지방 줄이기</a:t>
            </a:r>
          </a:p>
        </p:txBody>
      </p:sp>
      <p:pic>
        <p:nvPicPr>
          <p:cNvPr id="23557" name="Picture 20" descr="kdclub1076686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21605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30"/>
          <p:cNvGrpSpPr>
            <a:grpSpLocks/>
          </p:cNvGrpSpPr>
          <p:nvPr/>
        </p:nvGrpSpPr>
        <p:grpSpPr bwMode="auto">
          <a:xfrm>
            <a:off x="-180975" y="908050"/>
            <a:ext cx="4464050" cy="4176713"/>
            <a:chOff x="113" y="663"/>
            <a:chExt cx="2812" cy="2631"/>
          </a:xfrm>
        </p:grpSpPr>
        <p:pic>
          <p:nvPicPr>
            <p:cNvPr id="23563" name="Picture 23" descr="이미지를 클릭하면 창이 닫힙니다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890"/>
              <a:ext cx="2404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Rectangle 25"/>
            <p:cNvSpPr>
              <a:spLocks noChangeArrowheads="1"/>
            </p:cNvSpPr>
            <p:nvPr/>
          </p:nvSpPr>
          <p:spPr bwMode="auto">
            <a:xfrm>
              <a:off x="158" y="2931"/>
              <a:ext cx="2631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65" name="Rectangle 27"/>
            <p:cNvSpPr>
              <a:spLocks noChangeArrowheads="1"/>
            </p:cNvSpPr>
            <p:nvPr/>
          </p:nvSpPr>
          <p:spPr bwMode="auto">
            <a:xfrm>
              <a:off x="158" y="663"/>
              <a:ext cx="2631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66" name="Rectangle 28"/>
            <p:cNvSpPr>
              <a:spLocks noChangeArrowheads="1"/>
            </p:cNvSpPr>
            <p:nvPr/>
          </p:nvSpPr>
          <p:spPr bwMode="auto">
            <a:xfrm rot="-5400000">
              <a:off x="1473" y="1843"/>
              <a:ext cx="2631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3567" name="Rectangle 29"/>
            <p:cNvSpPr>
              <a:spLocks noChangeArrowheads="1"/>
            </p:cNvSpPr>
            <p:nvPr/>
          </p:nvSpPr>
          <p:spPr bwMode="auto">
            <a:xfrm rot="-5400000">
              <a:off x="-1067" y="1843"/>
              <a:ext cx="2631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395288" y="5229225"/>
            <a:ext cx="31686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3200"/>
              <a:t>적정양 섭취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/>
              <a:t>(</a:t>
            </a:r>
            <a:r>
              <a:rPr lang="ko-KR" altLang="en-US"/>
              <a:t>열량을 염두하고</a:t>
            </a:r>
            <a:r>
              <a:rPr lang="en-US" altLang="ko-KR"/>
              <a:t>)</a:t>
            </a:r>
          </a:p>
        </p:txBody>
      </p:sp>
      <p:pic>
        <p:nvPicPr>
          <p:cNvPr id="23560" name="Picture 33" descr="이미지를 클릭하면 창이 닫힙니다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2857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34"/>
          <p:cNvSpPr txBox="1">
            <a:spLocks noChangeArrowheads="1"/>
          </p:cNvSpPr>
          <p:nvPr/>
        </p:nvSpPr>
        <p:spPr bwMode="auto">
          <a:xfrm>
            <a:off x="3419475" y="5229225"/>
            <a:ext cx="31686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3200"/>
              <a:t>단음식 자제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/>
              <a:t>(</a:t>
            </a:r>
            <a:r>
              <a:rPr lang="ko-KR" altLang="en-US"/>
              <a:t>설탕 많이 든</a:t>
            </a:r>
            <a:r>
              <a:rPr lang="en-US" altLang="ko-KR"/>
              <a:t>)</a:t>
            </a:r>
          </a:p>
        </p:txBody>
      </p:sp>
      <p:sp>
        <p:nvSpPr>
          <p:cNvPr id="23562" name="Text Box 35"/>
          <p:cNvSpPr txBox="1">
            <a:spLocks noChangeArrowheads="1"/>
          </p:cNvSpPr>
          <p:nvPr/>
        </p:nvSpPr>
        <p:spPr bwMode="auto">
          <a:xfrm>
            <a:off x="6156325" y="6021388"/>
            <a:ext cx="3168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3200"/>
              <a:t>술 제한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지방산의 종류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654050" y="2366963"/>
            <a:ext cx="2189163" cy="1089025"/>
            <a:chOff x="457" y="1361"/>
            <a:chExt cx="1379" cy="686"/>
          </a:xfrm>
        </p:grpSpPr>
        <p:sp>
          <p:nvSpPr>
            <p:cNvPr id="24629" name="AutoShape 101"/>
            <p:cNvSpPr>
              <a:spLocks noChangeArrowheads="1"/>
            </p:cNvSpPr>
            <p:nvPr/>
          </p:nvSpPr>
          <p:spPr bwMode="auto">
            <a:xfrm rot="8057031">
              <a:off x="457" y="1516"/>
              <a:ext cx="364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0 w 21600"/>
                <a:gd name="T25" fmla="*/ 17911 h 21600"/>
                <a:gd name="T26" fmla="*/ 21303 w 21600"/>
                <a:gd name="T27" fmla="*/ 2130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9618" y="0"/>
                  </a:moveTo>
                  <a:lnTo>
                    <a:pt x="17635" y="0"/>
                  </a:lnTo>
                  <a:lnTo>
                    <a:pt x="17920" y="0"/>
                  </a:lnTo>
                  <a:lnTo>
                    <a:pt x="17920" y="17920"/>
                  </a:lnTo>
                  <a:lnTo>
                    <a:pt x="0" y="17920"/>
                  </a:lnTo>
                  <a:lnTo>
                    <a:pt x="0" y="17635"/>
                  </a:lnTo>
                  <a:lnTo>
                    <a:pt x="0" y="19618"/>
                  </a:lnTo>
                  <a:lnTo>
                    <a:pt x="0" y="21600"/>
                  </a:lnTo>
                  <a:lnTo>
                    <a:pt x="0" y="21315"/>
                  </a:lnTo>
                  <a:lnTo>
                    <a:pt x="21315" y="21315"/>
                  </a:lnTo>
                  <a:lnTo>
                    <a:pt x="2131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30" name="Text Box 102"/>
            <p:cNvSpPr txBox="1">
              <a:spLocks noChangeArrowheads="1"/>
            </p:cNvSpPr>
            <p:nvPr/>
          </p:nvSpPr>
          <p:spPr bwMode="auto">
            <a:xfrm>
              <a:off x="566" y="1361"/>
              <a:ext cx="11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/>
                <a:t>포화지방산</a:t>
              </a:r>
            </a:p>
          </p:txBody>
        </p:sp>
        <p:sp>
          <p:nvSpPr>
            <p:cNvPr id="24631" name="Text Box 103"/>
            <p:cNvSpPr txBox="1">
              <a:spLocks noChangeArrowheads="1"/>
            </p:cNvSpPr>
            <p:nvPr/>
          </p:nvSpPr>
          <p:spPr bwMode="auto">
            <a:xfrm>
              <a:off x="657" y="1797"/>
              <a:ext cx="11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/>
                <a:t>불포화지방산</a:t>
              </a:r>
            </a:p>
          </p:txBody>
        </p:sp>
      </p:grp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2844800" y="2698750"/>
            <a:ext cx="2952750" cy="1089025"/>
            <a:chOff x="1837" y="1570"/>
            <a:chExt cx="1860" cy="686"/>
          </a:xfrm>
        </p:grpSpPr>
        <p:sp>
          <p:nvSpPr>
            <p:cNvPr id="24626" name="AutoShape 106"/>
            <p:cNvSpPr>
              <a:spLocks noChangeArrowheads="1"/>
            </p:cNvSpPr>
            <p:nvPr/>
          </p:nvSpPr>
          <p:spPr bwMode="auto">
            <a:xfrm rot="8057031">
              <a:off x="1837" y="1725"/>
              <a:ext cx="364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0 w 21600"/>
                <a:gd name="T25" fmla="*/ 17911 h 21600"/>
                <a:gd name="T26" fmla="*/ 21303 w 21600"/>
                <a:gd name="T27" fmla="*/ 2130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9618" y="0"/>
                  </a:moveTo>
                  <a:lnTo>
                    <a:pt x="17635" y="0"/>
                  </a:lnTo>
                  <a:lnTo>
                    <a:pt x="17920" y="0"/>
                  </a:lnTo>
                  <a:lnTo>
                    <a:pt x="17920" y="17920"/>
                  </a:lnTo>
                  <a:lnTo>
                    <a:pt x="0" y="17920"/>
                  </a:lnTo>
                  <a:lnTo>
                    <a:pt x="0" y="17635"/>
                  </a:lnTo>
                  <a:lnTo>
                    <a:pt x="0" y="19618"/>
                  </a:lnTo>
                  <a:lnTo>
                    <a:pt x="0" y="21600"/>
                  </a:lnTo>
                  <a:lnTo>
                    <a:pt x="0" y="21315"/>
                  </a:lnTo>
                  <a:lnTo>
                    <a:pt x="21315" y="21315"/>
                  </a:lnTo>
                  <a:lnTo>
                    <a:pt x="2131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27" name="Text Box 107"/>
            <p:cNvSpPr txBox="1">
              <a:spLocks noChangeArrowheads="1"/>
            </p:cNvSpPr>
            <p:nvPr/>
          </p:nvSpPr>
          <p:spPr bwMode="auto">
            <a:xfrm>
              <a:off x="1946" y="1570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/>
                <a:t>단일 불포화지방산</a:t>
              </a:r>
            </a:p>
          </p:txBody>
        </p:sp>
        <p:sp>
          <p:nvSpPr>
            <p:cNvPr id="24628" name="Text Box 108"/>
            <p:cNvSpPr txBox="1">
              <a:spLocks noChangeArrowheads="1"/>
            </p:cNvSpPr>
            <p:nvPr/>
          </p:nvSpPr>
          <p:spPr bwMode="auto">
            <a:xfrm>
              <a:off x="1947" y="2006"/>
              <a:ext cx="17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/>
                <a:t>다가 불포화지방산</a:t>
              </a:r>
            </a:p>
          </p:txBody>
        </p:sp>
      </p:grp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5653088" y="3059113"/>
            <a:ext cx="1152525" cy="1089025"/>
            <a:chOff x="3606" y="1797"/>
            <a:chExt cx="726" cy="686"/>
          </a:xfrm>
        </p:grpSpPr>
        <p:sp>
          <p:nvSpPr>
            <p:cNvPr id="24623" name="AutoShape 111"/>
            <p:cNvSpPr>
              <a:spLocks noChangeArrowheads="1"/>
            </p:cNvSpPr>
            <p:nvPr/>
          </p:nvSpPr>
          <p:spPr bwMode="auto">
            <a:xfrm rot="8057031">
              <a:off x="3606" y="1952"/>
              <a:ext cx="364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0 w 21600"/>
                <a:gd name="T25" fmla="*/ 17911 h 21600"/>
                <a:gd name="T26" fmla="*/ 21303 w 21600"/>
                <a:gd name="T27" fmla="*/ 2130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9618" y="0"/>
                  </a:moveTo>
                  <a:lnTo>
                    <a:pt x="17635" y="0"/>
                  </a:lnTo>
                  <a:lnTo>
                    <a:pt x="17920" y="0"/>
                  </a:lnTo>
                  <a:lnTo>
                    <a:pt x="17920" y="17920"/>
                  </a:lnTo>
                  <a:lnTo>
                    <a:pt x="0" y="17920"/>
                  </a:lnTo>
                  <a:lnTo>
                    <a:pt x="0" y="17635"/>
                  </a:lnTo>
                  <a:lnTo>
                    <a:pt x="0" y="19618"/>
                  </a:lnTo>
                  <a:lnTo>
                    <a:pt x="0" y="21600"/>
                  </a:lnTo>
                  <a:lnTo>
                    <a:pt x="0" y="21315"/>
                  </a:lnTo>
                  <a:lnTo>
                    <a:pt x="21315" y="21315"/>
                  </a:lnTo>
                  <a:lnTo>
                    <a:pt x="2131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24" name="Text Box 112"/>
            <p:cNvSpPr txBox="1">
              <a:spLocks noChangeArrowheads="1"/>
            </p:cNvSpPr>
            <p:nvPr/>
          </p:nvSpPr>
          <p:spPr bwMode="auto">
            <a:xfrm>
              <a:off x="3715" y="1797"/>
              <a:ext cx="6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/>
                <a:t>w6</a:t>
              </a:r>
            </a:p>
          </p:txBody>
        </p:sp>
        <p:sp>
          <p:nvSpPr>
            <p:cNvPr id="24625" name="Text Box 113"/>
            <p:cNvSpPr txBox="1">
              <a:spLocks noChangeArrowheads="1"/>
            </p:cNvSpPr>
            <p:nvPr/>
          </p:nvSpPr>
          <p:spPr bwMode="auto">
            <a:xfrm>
              <a:off x="3806" y="2233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/>
                <a:t>w3</a:t>
              </a:r>
            </a:p>
          </p:txBody>
        </p:sp>
      </p:grpSp>
      <p:grpSp>
        <p:nvGrpSpPr>
          <p:cNvPr id="5" name="Group 120"/>
          <p:cNvGrpSpPr>
            <a:grpSpLocks/>
          </p:cNvGrpSpPr>
          <p:nvPr/>
        </p:nvGrpSpPr>
        <p:grpSpPr bwMode="auto">
          <a:xfrm>
            <a:off x="7021513" y="3419475"/>
            <a:ext cx="1582737" cy="1089025"/>
            <a:chOff x="4468" y="2024"/>
            <a:chExt cx="997" cy="686"/>
          </a:xfrm>
        </p:grpSpPr>
        <p:sp>
          <p:nvSpPr>
            <p:cNvPr id="24620" name="AutoShape 117"/>
            <p:cNvSpPr>
              <a:spLocks noChangeArrowheads="1"/>
            </p:cNvSpPr>
            <p:nvPr/>
          </p:nvSpPr>
          <p:spPr bwMode="auto">
            <a:xfrm rot="8057031">
              <a:off x="4468" y="2179"/>
              <a:ext cx="364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0 w 21600"/>
                <a:gd name="T25" fmla="*/ 17911 h 21600"/>
                <a:gd name="T26" fmla="*/ 21303 w 21600"/>
                <a:gd name="T27" fmla="*/ 2130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9618" y="0"/>
                  </a:moveTo>
                  <a:lnTo>
                    <a:pt x="17635" y="0"/>
                  </a:lnTo>
                  <a:lnTo>
                    <a:pt x="17920" y="0"/>
                  </a:lnTo>
                  <a:lnTo>
                    <a:pt x="17920" y="17920"/>
                  </a:lnTo>
                  <a:lnTo>
                    <a:pt x="0" y="17920"/>
                  </a:lnTo>
                  <a:lnTo>
                    <a:pt x="0" y="17635"/>
                  </a:lnTo>
                  <a:lnTo>
                    <a:pt x="0" y="19618"/>
                  </a:lnTo>
                  <a:lnTo>
                    <a:pt x="0" y="21600"/>
                  </a:lnTo>
                  <a:lnTo>
                    <a:pt x="0" y="21315"/>
                  </a:lnTo>
                  <a:lnTo>
                    <a:pt x="21315" y="21315"/>
                  </a:lnTo>
                  <a:lnTo>
                    <a:pt x="2131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21" name="Text Box 118"/>
            <p:cNvSpPr txBox="1">
              <a:spLocks noChangeArrowheads="1"/>
            </p:cNvSpPr>
            <p:nvPr/>
          </p:nvSpPr>
          <p:spPr bwMode="auto">
            <a:xfrm>
              <a:off x="4577" y="2024"/>
              <a:ext cx="8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/>
                <a:t>EPA</a:t>
              </a:r>
            </a:p>
          </p:txBody>
        </p:sp>
        <p:sp>
          <p:nvSpPr>
            <p:cNvPr id="24622" name="Text Box 119"/>
            <p:cNvSpPr txBox="1">
              <a:spLocks noChangeArrowheads="1"/>
            </p:cNvSpPr>
            <p:nvPr/>
          </p:nvSpPr>
          <p:spPr bwMode="auto">
            <a:xfrm>
              <a:off x="4668" y="2460"/>
              <a:ext cx="7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/>
                <a:t>DHA</a:t>
              </a:r>
            </a:p>
          </p:txBody>
        </p:sp>
      </p:grpSp>
      <p:grpSp>
        <p:nvGrpSpPr>
          <p:cNvPr id="6" name="Group 124"/>
          <p:cNvGrpSpPr>
            <a:grpSpLocks/>
          </p:cNvGrpSpPr>
          <p:nvPr/>
        </p:nvGrpSpPr>
        <p:grpSpPr bwMode="auto">
          <a:xfrm>
            <a:off x="539750" y="1258888"/>
            <a:ext cx="2376488" cy="979487"/>
            <a:chOff x="385" y="663"/>
            <a:chExt cx="1497" cy="617"/>
          </a:xfrm>
        </p:grpSpPr>
        <p:sp>
          <p:nvSpPr>
            <p:cNvPr id="24618" name="AutoShape 121"/>
            <p:cNvSpPr>
              <a:spLocks noChangeArrowheads="1"/>
            </p:cNvSpPr>
            <p:nvPr/>
          </p:nvSpPr>
          <p:spPr bwMode="auto">
            <a:xfrm>
              <a:off x="1020" y="1098"/>
              <a:ext cx="226" cy="18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9900">
                <a:alpha val="70195"/>
              </a:srgbClr>
            </a:solidFill>
            <a:ln w="3810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619" name="Rectangle 123"/>
            <p:cNvSpPr>
              <a:spLocks noChangeArrowheads="1"/>
            </p:cNvSpPr>
            <p:nvPr/>
          </p:nvSpPr>
          <p:spPr bwMode="auto">
            <a:xfrm>
              <a:off x="385" y="663"/>
              <a:ext cx="1497" cy="363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3810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r>
                <a:rPr lang="ko-KR" altLang="en-US"/>
                <a:t>이중결합의 유무</a:t>
              </a:r>
            </a:p>
          </p:txBody>
        </p:sp>
      </p:grpSp>
      <p:grpSp>
        <p:nvGrpSpPr>
          <p:cNvPr id="7" name="Group 134"/>
          <p:cNvGrpSpPr>
            <a:grpSpLocks/>
          </p:cNvGrpSpPr>
          <p:nvPr/>
        </p:nvGrpSpPr>
        <p:grpSpPr bwMode="auto">
          <a:xfrm>
            <a:off x="3246438" y="1576388"/>
            <a:ext cx="1873250" cy="979487"/>
            <a:chOff x="2090" y="863"/>
            <a:chExt cx="1180" cy="617"/>
          </a:xfrm>
        </p:grpSpPr>
        <p:sp>
          <p:nvSpPr>
            <p:cNvPr id="24616" name="AutoShape 126"/>
            <p:cNvSpPr>
              <a:spLocks noChangeArrowheads="1"/>
            </p:cNvSpPr>
            <p:nvPr/>
          </p:nvSpPr>
          <p:spPr bwMode="auto">
            <a:xfrm>
              <a:off x="2563" y="1298"/>
              <a:ext cx="226" cy="18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9900">
                <a:alpha val="70195"/>
              </a:srgbClr>
            </a:solidFill>
            <a:ln w="3810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617" name="Rectangle 127"/>
            <p:cNvSpPr>
              <a:spLocks noChangeArrowheads="1"/>
            </p:cNvSpPr>
            <p:nvPr/>
          </p:nvSpPr>
          <p:spPr bwMode="auto">
            <a:xfrm>
              <a:off x="2090" y="863"/>
              <a:ext cx="1180" cy="363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3810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r>
                <a:rPr lang="ko-KR" altLang="en-US"/>
                <a:t>이중결합의 수</a:t>
              </a:r>
            </a:p>
          </p:txBody>
        </p:sp>
      </p:grp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5449888" y="1965325"/>
            <a:ext cx="2046287" cy="979488"/>
            <a:chOff x="3478" y="1108"/>
            <a:chExt cx="1289" cy="617"/>
          </a:xfrm>
        </p:grpSpPr>
        <p:sp>
          <p:nvSpPr>
            <p:cNvPr id="24614" name="AutoShape 131"/>
            <p:cNvSpPr>
              <a:spLocks noChangeArrowheads="1"/>
            </p:cNvSpPr>
            <p:nvPr/>
          </p:nvSpPr>
          <p:spPr bwMode="auto">
            <a:xfrm>
              <a:off x="4005" y="1543"/>
              <a:ext cx="226" cy="18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9900">
                <a:alpha val="70195"/>
              </a:srgbClr>
            </a:solidFill>
            <a:ln w="3810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4615" name="Rectangle 132"/>
            <p:cNvSpPr>
              <a:spLocks noChangeArrowheads="1"/>
            </p:cNvSpPr>
            <p:nvPr/>
          </p:nvSpPr>
          <p:spPr bwMode="auto">
            <a:xfrm>
              <a:off x="3478" y="1108"/>
              <a:ext cx="1289" cy="363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3810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r>
                <a:rPr lang="ko-KR" altLang="en-US"/>
                <a:t>이중결합의 위치</a:t>
              </a:r>
            </a:p>
          </p:txBody>
        </p:sp>
      </p:grpSp>
      <p:grpSp>
        <p:nvGrpSpPr>
          <p:cNvPr id="9" name="Group 147"/>
          <p:cNvGrpSpPr>
            <a:grpSpLocks/>
          </p:cNvGrpSpPr>
          <p:nvPr/>
        </p:nvGrpSpPr>
        <p:grpSpPr bwMode="auto">
          <a:xfrm>
            <a:off x="1403350" y="4587875"/>
            <a:ext cx="6078538" cy="1770063"/>
            <a:chOff x="884" y="2890"/>
            <a:chExt cx="3829" cy="1115"/>
          </a:xfrm>
        </p:grpSpPr>
        <p:grpSp>
          <p:nvGrpSpPr>
            <p:cNvPr id="24588" name="Group 145"/>
            <p:cNvGrpSpPr>
              <a:grpSpLocks/>
            </p:cNvGrpSpPr>
            <p:nvPr/>
          </p:nvGrpSpPr>
          <p:grpSpPr bwMode="auto">
            <a:xfrm>
              <a:off x="884" y="2890"/>
              <a:ext cx="1767" cy="1115"/>
              <a:chOff x="884" y="2890"/>
              <a:chExt cx="1767" cy="1115"/>
            </a:xfrm>
          </p:grpSpPr>
          <p:grpSp>
            <p:nvGrpSpPr>
              <p:cNvPr id="24602" name="Group 86"/>
              <p:cNvGrpSpPr>
                <a:grpSpLocks/>
              </p:cNvGrpSpPr>
              <p:nvPr/>
            </p:nvGrpSpPr>
            <p:grpSpPr bwMode="auto">
              <a:xfrm>
                <a:off x="1110" y="2890"/>
                <a:ext cx="1226" cy="858"/>
                <a:chOff x="1065" y="872"/>
                <a:chExt cx="1226" cy="858"/>
              </a:xfrm>
            </p:grpSpPr>
            <p:grpSp>
              <p:nvGrpSpPr>
                <p:cNvPr id="24604" name="Group 85"/>
                <p:cNvGrpSpPr>
                  <a:grpSpLocks/>
                </p:cNvGrpSpPr>
                <p:nvPr/>
              </p:nvGrpSpPr>
              <p:grpSpPr bwMode="auto">
                <a:xfrm>
                  <a:off x="1065" y="872"/>
                  <a:ext cx="1226" cy="858"/>
                  <a:chOff x="1065" y="872"/>
                  <a:chExt cx="1226" cy="858"/>
                </a:xfrm>
              </p:grpSpPr>
              <p:sp>
                <p:nvSpPr>
                  <p:cNvPr id="24611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1162"/>
                    <a:ext cx="122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ko-KR" b="1"/>
                      <a:t> </a:t>
                    </a:r>
                    <a:r>
                      <a:rPr lang="en-US" altLang="ko-KR" b="1">
                        <a:latin typeface="HY견고딕" pitchFamily="18" charset="-127"/>
                        <a:ea typeface="HY견고딕" pitchFamily="18" charset="-127"/>
                      </a:rPr>
                      <a:t>- C - C -</a:t>
                    </a:r>
                  </a:p>
                </p:txBody>
              </p:sp>
              <p:sp>
                <p:nvSpPr>
                  <p:cNvPr id="24612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" y="872"/>
                    <a:ext cx="122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ko-KR" b="1"/>
                      <a:t> </a:t>
                    </a:r>
                    <a:r>
                      <a:rPr lang="en-US" altLang="ko-KR" b="1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- </a:t>
                    </a:r>
                    <a:r>
                      <a:rPr lang="en-US" altLang="ko-KR" b="1">
                        <a:latin typeface="HY견고딕" pitchFamily="18" charset="-127"/>
                        <a:ea typeface="HY견고딕" pitchFamily="18" charset="-127"/>
                      </a:rPr>
                      <a:t>H </a:t>
                    </a:r>
                    <a:r>
                      <a:rPr lang="en-US" altLang="ko-KR" b="1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-</a:t>
                    </a:r>
                    <a:r>
                      <a:rPr lang="en-US" altLang="ko-KR" b="1">
                        <a:latin typeface="HY견고딕" pitchFamily="18" charset="-127"/>
                        <a:ea typeface="HY견고딕" pitchFamily="18" charset="-127"/>
                      </a:rPr>
                      <a:t> H </a:t>
                    </a:r>
                    <a:r>
                      <a:rPr lang="en-US" altLang="ko-KR" b="1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-</a:t>
                    </a:r>
                  </a:p>
                </p:txBody>
              </p:sp>
              <p:sp>
                <p:nvSpPr>
                  <p:cNvPr id="24613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5" y="1480"/>
                    <a:ext cx="122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ko-KR" b="1"/>
                      <a:t> </a:t>
                    </a:r>
                    <a:r>
                      <a:rPr lang="en-US" altLang="ko-KR" b="1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- </a:t>
                    </a:r>
                    <a:r>
                      <a:rPr lang="en-US" altLang="ko-KR" b="1">
                        <a:latin typeface="HY견고딕" pitchFamily="18" charset="-127"/>
                        <a:ea typeface="HY견고딕" pitchFamily="18" charset="-127"/>
                      </a:rPr>
                      <a:t>H </a:t>
                    </a:r>
                    <a:r>
                      <a:rPr lang="en-US" altLang="ko-KR" b="1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-</a:t>
                    </a:r>
                    <a:r>
                      <a:rPr lang="en-US" altLang="ko-KR" b="1">
                        <a:latin typeface="HY견고딕" pitchFamily="18" charset="-127"/>
                        <a:ea typeface="HY견고딕" pitchFamily="18" charset="-127"/>
                      </a:rPr>
                      <a:t> H </a:t>
                    </a:r>
                    <a:r>
                      <a:rPr lang="en-US" altLang="ko-KR" b="1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-</a:t>
                    </a:r>
                  </a:p>
                </p:txBody>
              </p:sp>
            </p:grpSp>
            <p:grpSp>
              <p:nvGrpSpPr>
                <p:cNvPr id="24605" name="Group 81"/>
                <p:cNvGrpSpPr>
                  <a:grpSpLocks/>
                </p:cNvGrpSpPr>
                <p:nvPr/>
              </p:nvGrpSpPr>
              <p:grpSpPr bwMode="auto">
                <a:xfrm>
                  <a:off x="1546" y="1389"/>
                  <a:ext cx="336" cy="91"/>
                  <a:chOff x="1546" y="1389"/>
                  <a:chExt cx="336" cy="91"/>
                </a:xfrm>
              </p:grpSpPr>
              <p:sp>
                <p:nvSpPr>
                  <p:cNvPr id="24609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1390"/>
                    <a:ext cx="0" cy="9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610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546" y="1389"/>
                    <a:ext cx="0" cy="9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24606" name="Group 82"/>
                <p:cNvGrpSpPr>
                  <a:grpSpLocks/>
                </p:cNvGrpSpPr>
                <p:nvPr/>
              </p:nvGrpSpPr>
              <p:grpSpPr bwMode="auto">
                <a:xfrm>
                  <a:off x="1546" y="1080"/>
                  <a:ext cx="336" cy="91"/>
                  <a:chOff x="1546" y="1389"/>
                  <a:chExt cx="336" cy="91"/>
                </a:xfrm>
              </p:grpSpPr>
              <p:sp>
                <p:nvSpPr>
                  <p:cNvPr id="2460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1390"/>
                    <a:ext cx="0" cy="9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60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546" y="1389"/>
                    <a:ext cx="0" cy="9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</p:grpSp>
          <p:sp>
            <p:nvSpPr>
              <p:cNvPr id="24603" name="Text Box 138"/>
              <p:cNvSpPr txBox="1">
                <a:spLocks noChangeArrowheads="1"/>
              </p:cNvSpPr>
              <p:nvPr/>
            </p:nvSpPr>
            <p:spPr bwMode="auto">
              <a:xfrm>
                <a:off x="884" y="3793"/>
                <a:ext cx="176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ko-KR" sz="1600"/>
                  <a:t>&lt; </a:t>
                </a:r>
                <a:r>
                  <a:rPr lang="ko-KR" altLang="en-US" sz="1600"/>
                  <a:t>포화지방산 구조식 </a:t>
                </a:r>
                <a:r>
                  <a:rPr lang="en-US" altLang="ko-KR" sz="1600"/>
                  <a:t>&gt;</a:t>
                </a:r>
              </a:p>
            </p:txBody>
          </p:sp>
        </p:grpSp>
        <p:grpSp>
          <p:nvGrpSpPr>
            <p:cNvPr id="24589" name="Group 146"/>
            <p:cNvGrpSpPr>
              <a:grpSpLocks/>
            </p:cNvGrpSpPr>
            <p:nvPr/>
          </p:nvGrpSpPr>
          <p:grpSpPr bwMode="auto">
            <a:xfrm>
              <a:off x="2744" y="2976"/>
              <a:ext cx="1969" cy="1029"/>
              <a:chOff x="2744" y="2976"/>
              <a:chExt cx="1969" cy="1029"/>
            </a:xfrm>
          </p:grpSpPr>
          <p:grpSp>
            <p:nvGrpSpPr>
              <p:cNvPr id="24590" name="Group 98"/>
              <p:cNvGrpSpPr>
                <a:grpSpLocks/>
              </p:cNvGrpSpPr>
              <p:nvPr/>
            </p:nvGrpSpPr>
            <p:grpSpPr bwMode="auto">
              <a:xfrm>
                <a:off x="2980" y="2976"/>
                <a:ext cx="1225" cy="540"/>
                <a:chOff x="1656" y="935"/>
                <a:chExt cx="1225" cy="540"/>
              </a:xfrm>
            </p:grpSpPr>
            <p:sp>
              <p:nvSpPr>
                <p:cNvPr id="24597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656" y="1225"/>
                  <a:ext cx="122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ko-KR" b="1"/>
                    <a:t> </a:t>
                  </a:r>
                  <a:r>
                    <a:rPr lang="en-US" altLang="ko-KR" b="1">
                      <a:latin typeface="HY견고딕" pitchFamily="18" charset="-127"/>
                      <a:ea typeface="HY견고딕" pitchFamily="18" charset="-127"/>
                    </a:rPr>
                    <a:t>- C = C -</a:t>
                  </a:r>
                </a:p>
              </p:txBody>
            </p:sp>
            <p:sp>
              <p:nvSpPr>
                <p:cNvPr id="2459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656" y="935"/>
                  <a:ext cx="122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ko-KR" b="1"/>
                    <a:t> </a:t>
                  </a:r>
                  <a:r>
                    <a:rPr lang="en-US" altLang="ko-KR" b="1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rPr>
                    <a:t>- </a:t>
                  </a:r>
                  <a:r>
                    <a:rPr lang="en-US" altLang="ko-KR" b="1">
                      <a:latin typeface="HY견고딕" pitchFamily="18" charset="-127"/>
                      <a:ea typeface="HY견고딕" pitchFamily="18" charset="-127"/>
                    </a:rPr>
                    <a:t>H </a:t>
                  </a:r>
                  <a:r>
                    <a:rPr lang="en-US" altLang="ko-KR" b="1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rPr>
                    <a:t>-</a:t>
                  </a:r>
                  <a:r>
                    <a:rPr lang="en-US" altLang="ko-KR" b="1">
                      <a:latin typeface="HY견고딕" pitchFamily="18" charset="-127"/>
                      <a:ea typeface="HY견고딕" pitchFamily="18" charset="-127"/>
                    </a:rPr>
                    <a:t> H </a:t>
                  </a:r>
                  <a:r>
                    <a:rPr lang="en-US" altLang="ko-KR" b="1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rPr>
                    <a:t>-</a:t>
                  </a:r>
                </a:p>
              </p:txBody>
            </p:sp>
            <p:grpSp>
              <p:nvGrpSpPr>
                <p:cNvPr id="24599" name="Group 95"/>
                <p:cNvGrpSpPr>
                  <a:grpSpLocks/>
                </p:cNvGrpSpPr>
                <p:nvPr/>
              </p:nvGrpSpPr>
              <p:grpSpPr bwMode="auto">
                <a:xfrm>
                  <a:off x="2136" y="1143"/>
                  <a:ext cx="336" cy="91"/>
                  <a:chOff x="1546" y="1389"/>
                  <a:chExt cx="336" cy="91"/>
                </a:xfrm>
              </p:grpSpPr>
              <p:sp>
                <p:nvSpPr>
                  <p:cNvPr id="24600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1390"/>
                    <a:ext cx="0" cy="9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601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546" y="1389"/>
                    <a:ext cx="0" cy="9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</p:grpSp>
          <p:sp>
            <p:nvSpPr>
              <p:cNvPr id="24591" name="Text Box 139"/>
              <p:cNvSpPr txBox="1">
                <a:spLocks noChangeArrowheads="1"/>
              </p:cNvSpPr>
              <p:nvPr/>
            </p:nvSpPr>
            <p:spPr bwMode="auto">
              <a:xfrm>
                <a:off x="2744" y="3793"/>
                <a:ext cx="19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ko-KR" sz="1600"/>
                  <a:t>&lt; </a:t>
                </a:r>
                <a:r>
                  <a:rPr lang="ko-KR" altLang="en-US" sz="1600"/>
                  <a:t>불포화지방산 구조식 </a:t>
                </a:r>
                <a:r>
                  <a:rPr lang="en-US" altLang="ko-KR" sz="1600"/>
                  <a:t>&gt;</a:t>
                </a:r>
              </a:p>
            </p:txBody>
          </p:sp>
          <p:grpSp>
            <p:nvGrpSpPr>
              <p:cNvPr id="24592" name="Group 144"/>
              <p:cNvGrpSpPr>
                <a:grpSpLocks/>
              </p:cNvGrpSpPr>
              <p:nvPr/>
            </p:nvGrpSpPr>
            <p:grpSpPr bwMode="auto">
              <a:xfrm>
                <a:off x="3525" y="3294"/>
                <a:ext cx="1188" cy="530"/>
                <a:chOff x="3334" y="3294"/>
                <a:chExt cx="1188" cy="530"/>
              </a:xfrm>
            </p:grpSpPr>
            <p:grpSp>
              <p:nvGrpSpPr>
                <p:cNvPr id="24593" name="Group 142"/>
                <p:cNvGrpSpPr>
                  <a:grpSpLocks/>
                </p:cNvGrpSpPr>
                <p:nvPr/>
              </p:nvGrpSpPr>
              <p:grpSpPr bwMode="auto">
                <a:xfrm>
                  <a:off x="3334" y="3294"/>
                  <a:ext cx="336" cy="336"/>
                  <a:chOff x="3334" y="3294"/>
                  <a:chExt cx="336" cy="336"/>
                </a:xfrm>
              </p:grpSpPr>
              <p:sp>
                <p:nvSpPr>
                  <p:cNvPr id="24595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3294"/>
                    <a:ext cx="181" cy="181"/>
                  </a:xfrm>
                  <a:prstGeom prst="ellipse">
                    <a:avLst/>
                  </a:prstGeom>
                  <a:noFill/>
                  <a:ln w="12700" algn="ctr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4596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488" y="3448"/>
                    <a:ext cx="182" cy="182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24594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3388" y="3612"/>
                  <a:ext cx="113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ko-KR" altLang="en-US" sz="1600">
                      <a:solidFill>
                        <a:srgbClr val="FF3300"/>
                      </a:solidFill>
                    </a:rPr>
                    <a:t>이중결합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[3]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불포화지방산 섭취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23850" y="1052513"/>
            <a:ext cx="8712200" cy="1728787"/>
            <a:chOff x="204" y="663"/>
            <a:chExt cx="5488" cy="1089"/>
          </a:xfrm>
        </p:grpSpPr>
        <p:grpSp>
          <p:nvGrpSpPr>
            <p:cNvPr id="25612" name="Group 27"/>
            <p:cNvGrpSpPr>
              <a:grpSpLocks/>
            </p:cNvGrpSpPr>
            <p:nvPr/>
          </p:nvGrpSpPr>
          <p:grpSpPr bwMode="auto">
            <a:xfrm>
              <a:off x="204" y="663"/>
              <a:ext cx="1860" cy="686"/>
              <a:chOff x="1837" y="1570"/>
              <a:chExt cx="1860" cy="686"/>
            </a:xfrm>
          </p:grpSpPr>
          <p:sp>
            <p:nvSpPr>
              <p:cNvPr id="25621" name="AutoShape 28"/>
              <p:cNvSpPr>
                <a:spLocks noChangeArrowheads="1"/>
              </p:cNvSpPr>
              <p:nvPr/>
            </p:nvSpPr>
            <p:spPr bwMode="auto">
              <a:xfrm rot="8057031">
                <a:off x="1837" y="1725"/>
                <a:ext cx="364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0 w 21600"/>
                  <a:gd name="T25" fmla="*/ 17911 h 21600"/>
                  <a:gd name="T26" fmla="*/ 21303 w 21600"/>
                  <a:gd name="T27" fmla="*/ 2130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9618" y="0"/>
                    </a:moveTo>
                    <a:lnTo>
                      <a:pt x="17635" y="0"/>
                    </a:lnTo>
                    <a:lnTo>
                      <a:pt x="17920" y="0"/>
                    </a:lnTo>
                    <a:lnTo>
                      <a:pt x="17920" y="17920"/>
                    </a:lnTo>
                    <a:lnTo>
                      <a:pt x="0" y="17920"/>
                    </a:lnTo>
                    <a:lnTo>
                      <a:pt x="0" y="17635"/>
                    </a:lnTo>
                    <a:lnTo>
                      <a:pt x="0" y="19618"/>
                    </a:lnTo>
                    <a:lnTo>
                      <a:pt x="0" y="21600"/>
                    </a:lnTo>
                    <a:lnTo>
                      <a:pt x="0" y="21315"/>
                    </a:lnTo>
                    <a:lnTo>
                      <a:pt x="21315" y="21315"/>
                    </a:lnTo>
                    <a:lnTo>
                      <a:pt x="21315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622" name="Text Box 29"/>
              <p:cNvSpPr txBox="1">
                <a:spLocks noChangeArrowheads="1"/>
              </p:cNvSpPr>
              <p:nvPr/>
            </p:nvSpPr>
            <p:spPr bwMode="auto">
              <a:xfrm>
                <a:off x="1946" y="1570"/>
                <a:ext cx="17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ko-KR" altLang="en-US"/>
                  <a:t>단일 불포화지방산</a:t>
                </a:r>
              </a:p>
            </p:txBody>
          </p:sp>
          <p:sp>
            <p:nvSpPr>
              <p:cNvPr id="25623" name="Text Box 30"/>
              <p:cNvSpPr txBox="1">
                <a:spLocks noChangeArrowheads="1"/>
              </p:cNvSpPr>
              <p:nvPr/>
            </p:nvSpPr>
            <p:spPr bwMode="auto">
              <a:xfrm>
                <a:off x="1947" y="2006"/>
                <a:ext cx="175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ko-KR" altLang="en-US"/>
                  <a:t>다가 불포화지방산</a:t>
                </a:r>
              </a:p>
            </p:txBody>
          </p:sp>
        </p:grpSp>
        <p:grpSp>
          <p:nvGrpSpPr>
            <p:cNvPr id="25613" name="Group 69"/>
            <p:cNvGrpSpPr>
              <a:grpSpLocks/>
            </p:cNvGrpSpPr>
            <p:nvPr/>
          </p:nvGrpSpPr>
          <p:grpSpPr bwMode="auto">
            <a:xfrm>
              <a:off x="1837" y="884"/>
              <a:ext cx="3020" cy="686"/>
              <a:chOff x="1837" y="890"/>
              <a:chExt cx="3020" cy="686"/>
            </a:xfrm>
          </p:grpSpPr>
          <p:sp>
            <p:nvSpPr>
              <p:cNvPr id="25618" name="AutoShape 32"/>
              <p:cNvSpPr>
                <a:spLocks noChangeArrowheads="1"/>
              </p:cNvSpPr>
              <p:nvPr/>
            </p:nvSpPr>
            <p:spPr bwMode="auto">
              <a:xfrm rot="8057031">
                <a:off x="1973" y="1045"/>
                <a:ext cx="364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0 w 21600"/>
                  <a:gd name="T25" fmla="*/ 17911 h 21600"/>
                  <a:gd name="T26" fmla="*/ 21303 w 21600"/>
                  <a:gd name="T27" fmla="*/ 2130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9618" y="0"/>
                    </a:moveTo>
                    <a:lnTo>
                      <a:pt x="17635" y="0"/>
                    </a:lnTo>
                    <a:lnTo>
                      <a:pt x="17920" y="0"/>
                    </a:lnTo>
                    <a:lnTo>
                      <a:pt x="17920" y="17920"/>
                    </a:lnTo>
                    <a:lnTo>
                      <a:pt x="0" y="17920"/>
                    </a:lnTo>
                    <a:lnTo>
                      <a:pt x="0" y="17635"/>
                    </a:lnTo>
                    <a:lnTo>
                      <a:pt x="0" y="19618"/>
                    </a:lnTo>
                    <a:lnTo>
                      <a:pt x="0" y="21600"/>
                    </a:lnTo>
                    <a:lnTo>
                      <a:pt x="0" y="21315"/>
                    </a:lnTo>
                    <a:lnTo>
                      <a:pt x="21315" y="21315"/>
                    </a:lnTo>
                    <a:lnTo>
                      <a:pt x="21315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619" name="Text Box 33"/>
              <p:cNvSpPr txBox="1">
                <a:spLocks noChangeArrowheads="1"/>
              </p:cNvSpPr>
              <p:nvPr/>
            </p:nvSpPr>
            <p:spPr bwMode="auto">
              <a:xfrm>
                <a:off x="1837" y="890"/>
                <a:ext cx="30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ko-KR"/>
                  <a:t> w6:</a:t>
                </a:r>
                <a:r>
                  <a:rPr lang="ko-KR" altLang="en-US" sz="1600"/>
                  <a:t>이중결합 탄소사슬 </a:t>
                </a:r>
                <a:r>
                  <a:rPr lang="en-US" altLang="ko-KR" sz="1600"/>
                  <a:t>6~7</a:t>
                </a:r>
                <a:r>
                  <a:rPr lang="ko-KR" altLang="en-US" sz="1600"/>
                  <a:t>번째 사이</a:t>
                </a:r>
              </a:p>
            </p:txBody>
          </p:sp>
          <p:sp>
            <p:nvSpPr>
              <p:cNvPr id="25620" name="Text Box 34"/>
              <p:cNvSpPr txBox="1">
                <a:spLocks noChangeArrowheads="1"/>
              </p:cNvSpPr>
              <p:nvPr/>
            </p:nvSpPr>
            <p:spPr bwMode="auto">
              <a:xfrm>
                <a:off x="2155" y="1326"/>
                <a:ext cx="247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ko-KR"/>
                  <a:t> </a:t>
                </a:r>
                <a:r>
                  <a:rPr lang="en-US" altLang="ko-KR">
                    <a:solidFill>
                      <a:srgbClr val="FF3300"/>
                    </a:solidFill>
                  </a:rPr>
                  <a:t>w3</a:t>
                </a:r>
                <a:r>
                  <a:rPr lang="en-US" altLang="ko-KR"/>
                  <a:t>:</a:t>
                </a:r>
                <a:r>
                  <a:rPr lang="ko-KR" altLang="en-US" sz="1600"/>
                  <a:t>이중결합 탄소사슬 </a:t>
                </a:r>
                <a:r>
                  <a:rPr lang="en-US" altLang="ko-KR" sz="1600"/>
                  <a:t>3~4</a:t>
                </a:r>
                <a:r>
                  <a:rPr lang="ko-KR" altLang="en-US" sz="1600"/>
                  <a:t>번째 사이</a:t>
                </a:r>
              </a:p>
            </p:txBody>
          </p:sp>
        </p:grpSp>
        <p:grpSp>
          <p:nvGrpSpPr>
            <p:cNvPr id="25614" name="Group 35"/>
            <p:cNvGrpSpPr>
              <a:grpSpLocks/>
            </p:cNvGrpSpPr>
            <p:nvPr/>
          </p:nvGrpSpPr>
          <p:grpSpPr bwMode="auto">
            <a:xfrm>
              <a:off x="4695" y="1066"/>
              <a:ext cx="997" cy="686"/>
              <a:chOff x="4468" y="2024"/>
              <a:chExt cx="997" cy="686"/>
            </a:xfrm>
          </p:grpSpPr>
          <p:sp>
            <p:nvSpPr>
              <p:cNvPr id="25615" name="AutoShape 36"/>
              <p:cNvSpPr>
                <a:spLocks noChangeArrowheads="1"/>
              </p:cNvSpPr>
              <p:nvPr/>
            </p:nvSpPr>
            <p:spPr bwMode="auto">
              <a:xfrm rot="8057031">
                <a:off x="4468" y="2179"/>
                <a:ext cx="364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0 w 21600"/>
                  <a:gd name="T25" fmla="*/ 17911 h 21600"/>
                  <a:gd name="T26" fmla="*/ 21303 w 21600"/>
                  <a:gd name="T27" fmla="*/ 2130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9618" y="0"/>
                    </a:moveTo>
                    <a:lnTo>
                      <a:pt x="17635" y="0"/>
                    </a:lnTo>
                    <a:lnTo>
                      <a:pt x="17920" y="0"/>
                    </a:lnTo>
                    <a:lnTo>
                      <a:pt x="17920" y="17920"/>
                    </a:lnTo>
                    <a:lnTo>
                      <a:pt x="0" y="17920"/>
                    </a:lnTo>
                    <a:lnTo>
                      <a:pt x="0" y="17635"/>
                    </a:lnTo>
                    <a:lnTo>
                      <a:pt x="0" y="19618"/>
                    </a:lnTo>
                    <a:lnTo>
                      <a:pt x="0" y="21600"/>
                    </a:lnTo>
                    <a:lnTo>
                      <a:pt x="0" y="21315"/>
                    </a:lnTo>
                    <a:lnTo>
                      <a:pt x="21315" y="21315"/>
                    </a:lnTo>
                    <a:lnTo>
                      <a:pt x="21315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616" name="Text Box 37"/>
              <p:cNvSpPr txBox="1">
                <a:spLocks noChangeArrowheads="1"/>
              </p:cNvSpPr>
              <p:nvPr/>
            </p:nvSpPr>
            <p:spPr bwMode="auto">
              <a:xfrm>
                <a:off x="4577" y="2024"/>
                <a:ext cx="8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ko-KR"/>
                  <a:t>EPA</a:t>
                </a:r>
              </a:p>
            </p:txBody>
          </p:sp>
          <p:sp>
            <p:nvSpPr>
              <p:cNvPr id="25617" name="Text Box 38"/>
              <p:cNvSpPr txBox="1">
                <a:spLocks noChangeArrowheads="1"/>
              </p:cNvSpPr>
              <p:nvPr/>
            </p:nvSpPr>
            <p:spPr bwMode="auto">
              <a:xfrm>
                <a:off x="4668" y="2460"/>
                <a:ext cx="7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ko-KR"/>
                  <a:t>DHA</a:t>
                </a:r>
              </a:p>
            </p:txBody>
          </p:sp>
        </p:grpSp>
      </p:grpSp>
      <p:grpSp>
        <p:nvGrpSpPr>
          <p:cNvPr id="6" name="그룹 22"/>
          <p:cNvGrpSpPr>
            <a:grpSpLocks/>
          </p:cNvGrpSpPr>
          <p:nvPr/>
        </p:nvGrpSpPr>
        <p:grpSpPr bwMode="auto">
          <a:xfrm>
            <a:off x="296863" y="2686050"/>
            <a:ext cx="9001125" cy="3190875"/>
            <a:chOff x="296863" y="2686050"/>
            <a:chExt cx="9001125" cy="3190875"/>
          </a:xfrm>
        </p:grpSpPr>
        <p:pic>
          <p:nvPicPr>
            <p:cNvPr id="25610" name="Picture 63" descr="지방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2686050"/>
              <a:ext cx="7858125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1" name="Text Box 68"/>
            <p:cNvSpPr txBox="1">
              <a:spLocks noChangeArrowheads="1"/>
            </p:cNvSpPr>
            <p:nvPr/>
          </p:nvSpPr>
          <p:spPr bwMode="auto">
            <a:xfrm>
              <a:off x="296863" y="4565650"/>
              <a:ext cx="9001125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ko-KR"/>
                <a:t>■ EPA : 5</a:t>
              </a:r>
              <a:r>
                <a:rPr lang="ko-KR" altLang="en-US"/>
                <a:t>개의 불포화기</a:t>
              </a:r>
              <a:r>
                <a:rPr lang="en-US" altLang="ko-KR"/>
                <a:t>, </a:t>
              </a:r>
              <a:r>
                <a:rPr lang="ko-KR" altLang="en-US"/>
                <a:t>필수지방산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ko-KR" altLang="en-US"/>
                <a:t>■ </a:t>
              </a:r>
              <a:r>
                <a:rPr lang="en-US" altLang="ko-KR"/>
                <a:t>DHA : 6</a:t>
              </a:r>
              <a:r>
                <a:rPr lang="ko-KR" altLang="en-US"/>
                <a:t>개의 불포화기 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ko-KR" altLang="en-US"/>
                <a:t>            뇌신경발달의 중요한 역할</a:t>
              </a:r>
              <a:r>
                <a:rPr lang="en-US" altLang="ko-KR">
                  <a:solidFill>
                    <a:srgbClr val="FF66FF"/>
                  </a:solidFill>
                </a:rPr>
                <a:t>(</a:t>
              </a:r>
              <a:r>
                <a:rPr lang="ko-KR" altLang="en-US">
                  <a:solidFill>
                    <a:srgbClr val="FF66FF"/>
                  </a:solidFill>
                </a:rPr>
                <a:t>두뇌지질의 </a:t>
              </a:r>
              <a:r>
                <a:rPr lang="en-US" altLang="ko-KR">
                  <a:solidFill>
                    <a:srgbClr val="FF66FF"/>
                  </a:solidFill>
                </a:rPr>
                <a:t>10%</a:t>
              </a:r>
              <a:r>
                <a:rPr lang="ko-KR" altLang="en-US">
                  <a:solidFill>
                    <a:srgbClr val="FF66FF"/>
                  </a:solidFill>
                </a:rPr>
                <a:t>차지</a:t>
              </a:r>
              <a:r>
                <a:rPr lang="en-US" altLang="ko-KR">
                  <a:solidFill>
                    <a:srgbClr val="FF66FF"/>
                  </a:solidFill>
                </a:rPr>
                <a:t>) </a:t>
              </a:r>
              <a:r>
                <a:rPr lang="en-US" altLang="ko-KR"/>
                <a:t>= </a:t>
              </a:r>
              <a:r>
                <a:rPr lang="ko-KR" altLang="en-US" b="1">
                  <a:solidFill>
                    <a:srgbClr val="0000FF"/>
                  </a:solidFill>
                </a:rPr>
                <a:t>두뇌영양소</a:t>
              </a: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395288" y="6027738"/>
            <a:ext cx="8355012" cy="457200"/>
            <a:chOff x="339" y="3896"/>
            <a:chExt cx="5263" cy="288"/>
          </a:xfrm>
        </p:grpSpPr>
        <p:sp>
          <p:nvSpPr>
            <p:cNvPr id="25607" name="Text Box 71"/>
            <p:cNvSpPr txBox="1">
              <a:spLocks noChangeArrowheads="1"/>
            </p:cNvSpPr>
            <p:nvPr/>
          </p:nvSpPr>
          <p:spPr bwMode="auto">
            <a:xfrm>
              <a:off x="339" y="3914"/>
              <a:ext cx="39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hangingPunct="1"/>
              <a:r>
                <a:rPr lang="en-US" altLang="ko-KR" b="1">
                  <a:solidFill>
                    <a:srgbClr val="006600"/>
                  </a:solidFill>
                </a:rPr>
                <a:t>[</a:t>
              </a:r>
              <a:r>
                <a:rPr lang="ko-KR" altLang="en-US" b="1">
                  <a:solidFill>
                    <a:srgbClr val="006600"/>
                  </a:solidFill>
                </a:rPr>
                <a:t>효능</a:t>
              </a:r>
              <a:r>
                <a:rPr lang="en-US" altLang="ko-KR" b="1">
                  <a:solidFill>
                    <a:srgbClr val="006600"/>
                  </a:solidFill>
                </a:rPr>
                <a:t>] </a:t>
              </a:r>
              <a:r>
                <a:rPr lang="ko-KR" altLang="en-US" b="1">
                  <a:solidFill>
                    <a:srgbClr val="006600"/>
                  </a:solidFill>
                </a:rPr>
                <a:t>혈소판 응집억제</a:t>
              </a:r>
              <a:r>
                <a:rPr lang="en-US" altLang="ko-KR" b="1">
                  <a:solidFill>
                    <a:srgbClr val="006600"/>
                  </a:solidFill>
                </a:rPr>
                <a:t>(</a:t>
              </a:r>
              <a:r>
                <a:rPr lang="ko-KR" altLang="en-US" b="1">
                  <a:solidFill>
                    <a:srgbClr val="006600"/>
                  </a:solidFill>
                </a:rPr>
                <a:t>혈액응고 억제</a:t>
              </a:r>
              <a:r>
                <a:rPr lang="en-US" altLang="ko-KR" b="1">
                  <a:solidFill>
                    <a:srgbClr val="006600"/>
                  </a:solidFill>
                </a:rPr>
                <a:t>), LDL </a:t>
              </a:r>
              <a:r>
                <a:rPr lang="ko-KR" altLang="en-US" b="1">
                  <a:solidFill>
                    <a:srgbClr val="006600"/>
                  </a:solidFill>
                </a:rPr>
                <a:t>감소</a:t>
              </a:r>
            </a:p>
          </p:txBody>
        </p:sp>
        <p:sp>
          <p:nvSpPr>
            <p:cNvPr id="25608" name="AutoShape 72"/>
            <p:cNvSpPr>
              <a:spLocks noChangeArrowheads="1"/>
            </p:cNvSpPr>
            <p:nvPr/>
          </p:nvSpPr>
          <p:spPr bwMode="auto">
            <a:xfrm>
              <a:off x="4031" y="3929"/>
              <a:ext cx="234" cy="181"/>
            </a:xfrm>
            <a:prstGeom prst="rightArrow">
              <a:avLst>
                <a:gd name="adj1" fmla="val 50000"/>
                <a:gd name="adj2" fmla="val 32320"/>
              </a:avLst>
            </a:prstGeom>
            <a:solidFill>
              <a:srgbClr val="C0C0C0">
                <a:alpha val="70195"/>
              </a:srgbClr>
            </a:solidFill>
            <a:ln w="254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5609" name="Text Box 73"/>
            <p:cNvSpPr txBox="1">
              <a:spLocks noChangeArrowheads="1"/>
            </p:cNvSpPr>
            <p:nvPr/>
          </p:nvSpPr>
          <p:spPr bwMode="auto">
            <a:xfrm>
              <a:off x="4196" y="3896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2400" b="1">
                  <a:solidFill>
                    <a:srgbClr val="FF3300"/>
                  </a:solidFill>
                </a:rPr>
                <a:t> </a:t>
              </a:r>
              <a:r>
                <a:rPr lang="ko-KR" altLang="en-US" sz="2400" b="1">
                  <a:solidFill>
                    <a:srgbClr val="FF3300"/>
                  </a:solidFill>
                </a:rPr>
                <a:t>혈중지질 감소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[4]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섬유소를 섭취하면 좋은 점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95288" y="1195388"/>
            <a:ext cx="8353425" cy="1728787"/>
            <a:chOff x="249" y="753"/>
            <a:chExt cx="5262" cy="1089"/>
          </a:xfrm>
        </p:grpSpPr>
        <p:sp>
          <p:nvSpPr>
            <p:cNvPr id="26642" name="Rectangle 4"/>
            <p:cNvSpPr>
              <a:spLocks noChangeArrowheads="1"/>
            </p:cNvSpPr>
            <p:nvPr/>
          </p:nvSpPr>
          <p:spPr bwMode="auto">
            <a:xfrm>
              <a:off x="250" y="753"/>
              <a:ext cx="5261" cy="1089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buFont typeface="Wingdings" pitchFamily="2" charset="2"/>
                <a:buNone/>
              </a:pPr>
              <a:r>
                <a:rPr kumimoji="1" lang="en-US" altLang="ko-KR" sz="1600">
                  <a:latin typeface="HY견고딕" pitchFamily="18" charset="-127"/>
                  <a:ea typeface="HY견고딕" pitchFamily="18" charset="-127"/>
                </a:rPr>
                <a:t> </a:t>
              </a:r>
            </a:p>
          </p:txBody>
        </p:sp>
        <p:grpSp>
          <p:nvGrpSpPr>
            <p:cNvPr id="26643" name="Group 30"/>
            <p:cNvGrpSpPr>
              <a:grpSpLocks/>
            </p:cNvGrpSpPr>
            <p:nvPr/>
          </p:nvGrpSpPr>
          <p:grpSpPr bwMode="auto">
            <a:xfrm>
              <a:off x="476" y="935"/>
              <a:ext cx="4853" cy="730"/>
              <a:chOff x="476" y="1162"/>
              <a:chExt cx="4853" cy="730"/>
            </a:xfrm>
          </p:grpSpPr>
          <p:sp>
            <p:nvSpPr>
              <p:cNvPr id="26650" name="Oval 9"/>
              <p:cNvSpPr>
                <a:spLocks noChangeArrowheads="1"/>
              </p:cNvSpPr>
              <p:nvPr/>
            </p:nvSpPr>
            <p:spPr bwMode="auto">
              <a:xfrm>
                <a:off x="476" y="1162"/>
                <a:ext cx="1179" cy="408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50000">
                    <a:srgbClr val="FFFFFF"/>
                  </a:gs>
                  <a:gs pos="100000">
                    <a:srgbClr val="CC99FF"/>
                  </a:gs>
                </a:gsLst>
                <a:lin ang="0" scaled="1"/>
              </a:gradFill>
              <a:ln w="38100" algn="ctr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latinLnBrk="1" hangingPunct="1">
                  <a:buFont typeface="Wingdings" pitchFamily="2" charset="2"/>
                  <a:buNone/>
                </a:pPr>
                <a:r>
                  <a:rPr kumimoji="1" lang="ko-KR" altLang="en-US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불용성 섬유소</a:t>
                </a:r>
              </a:p>
            </p:txBody>
          </p:sp>
          <p:sp>
            <p:nvSpPr>
              <p:cNvPr id="26651" name="Text Box 14"/>
              <p:cNvSpPr txBox="1">
                <a:spLocks noChangeArrowheads="1"/>
              </p:cNvSpPr>
              <p:nvPr/>
            </p:nvSpPr>
            <p:spPr bwMode="auto">
              <a:xfrm>
                <a:off x="1474" y="1162"/>
                <a:ext cx="3855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80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1" lang="en-US" altLang="ko-KR" b="1">
                    <a:latin typeface="HY견고딕" pitchFamily="18" charset="-127"/>
                    <a:ea typeface="HY견고딕" pitchFamily="18" charset="-127"/>
                  </a:rPr>
                  <a:t>☞</a:t>
                </a:r>
                <a:r>
                  <a:rPr kumimoji="1" lang="en-US" altLang="ko-KR" b="1">
                    <a:latin typeface="굴림체" pitchFamily="49" charset="-127"/>
                    <a:ea typeface="굴림체" pitchFamily="49" charset="-127"/>
                  </a:rPr>
                  <a:t> </a:t>
                </a:r>
                <a:r>
                  <a:rPr kumimoji="1" lang="ko-KR" altLang="en-US" b="1">
                    <a:latin typeface="굴림체" pitchFamily="49" charset="-127"/>
                    <a:ea typeface="굴림체" pitchFamily="49" charset="-127"/>
                  </a:rPr>
                  <a:t>불용성 섬유소는 대장운동을 촉진시켜 배변    이 잘 되도록 해준다</a:t>
                </a:r>
                <a:r>
                  <a:rPr kumimoji="1" lang="en-US" altLang="ko-KR" b="1">
                    <a:latin typeface="굴림체" pitchFamily="49" charset="-127"/>
                    <a:ea typeface="굴림체" pitchFamily="49" charset="-127"/>
                  </a:rPr>
                  <a:t>.</a:t>
                </a:r>
              </a:p>
              <a:p>
                <a:pPr algn="l" eaLnBrk="1" latin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1" lang="ko-KR" altLang="en-US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감귤</a:t>
                </a:r>
                <a:r>
                  <a:rPr kumimoji="1" lang="en-US" altLang="ko-KR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, </a:t>
                </a:r>
                <a:r>
                  <a:rPr kumimoji="1" lang="ko-KR" altLang="en-US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사과</a:t>
                </a:r>
                <a:r>
                  <a:rPr kumimoji="1" lang="en-US" altLang="ko-KR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, </a:t>
                </a:r>
                <a:r>
                  <a:rPr kumimoji="1" lang="ko-KR" altLang="en-US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바나나</a:t>
                </a:r>
                <a:r>
                  <a:rPr kumimoji="1" lang="en-US" altLang="ko-KR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, </a:t>
                </a:r>
                <a:r>
                  <a:rPr kumimoji="1" lang="ko-KR" altLang="en-US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귀리</a:t>
                </a:r>
                <a:r>
                  <a:rPr kumimoji="1" lang="en-US" altLang="ko-KR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, </a:t>
                </a:r>
                <a:r>
                  <a:rPr kumimoji="1" lang="ko-KR" altLang="en-US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보리</a:t>
                </a:r>
                <a:r>
                  <a:rPr kumimoji="1" lang="en-US" altLang="ko-KR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, </a:t>
                </a:r>
                <a:r>
                  <a:rPr kumimoji="1" lang="ko-KR" altLang="en-US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콩</a:t>
                </a:r>
                <a:endParaRPr kumimoji="1" lang="ko-KR" altLang="en-US" b="1">
                  <a:solidFill>
                    <a:srgbClr val="9900CC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26644" name="Group 27"/>
            <p:cNvGrpSpPr>
              <a:grpSpLocks/>
            </p:cNvGrpSpPr>
            <p:nvPr/>
          </p:nvGrpSpPr>
          <p:grpSpPr bwMode="auto">
            <a:xfrm>
              <a:off x="249" y="1389"/>
              <a:ext cx="1406" cy="272"/>
              <a:chOff x="249" y="1661"/>
              <a:chExt cx="1406" cy="272"/>
            </a:xfrm>
          </p:grpSpPr>
          <p:grpSp>
            <p:nvGrpSpPr>
              <p:cNvPr id="26645" name="Group 17"/>
              <p:cNvGrpSpPr>
                <a:grpSpLocks/>
              </p:cNvGrpSpPr>
              <p:nvPr/>
            </p:nvGrpSpPr>
            <p:grpSpPr bwMode="auto">
              <a:xfrm>
                <a:off x="1214" y="1677"/>
                <a:ext cx="441" cy="256"/>
                <a:chOff x="1583" y="1786"/>
                <a:chExt cx="617" cy="283"/>
              </a:xfrm>
            </p:grpSpPr>
            <p:sp>
              <p:nvSpPr>
                <p:cNvPr id="26647" name="AutoShape 18"/>
                <p:cNvSpPr>
                  <a:spLocks noChangeArrowheads="1"/>
                </p:cNvSpPr>
                <p:nvPr/>
              </p:nvSpPr>
              <p:spPr bwMode="gray">
                <a:xfrm>
                  <a:off x="1766" y="1786"/>
                  <a:ext cx="252" cy="283"/>
                </a:xfrm>
                <a:prstGeom prst="chevron">
                  <a:avLst>
                    <a:gd name="adj" fmla="val 52514"/>
                  </a:avLst>
                </a:pr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6648" name="AutoShape 19"/>
                <p:cNvSpPr>
                  <a:spLocks noChangeArrowheads="1"/>
                </p:cNvSpPr>
                <p:nvPr/>
              </p:nvSpPr>
              <p:spPr bwMode="gray">
                <a:xfrm>
                  <a:off x="1948" y="1786"/>
                  <a:ext cx="252" cy="283"/>
                </a:xfrm>
                <a:prstGeom prst="chevron">
                  <a:avLst>
                    <a:gd name="adj" fmla="val 52514"/>
                  </a:avLst>
                </a:pr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6649" name="AutoShape 20"/>
                <p:cNvSpPr>
                  <a:spLocks noChangeArrowheads="1"/>
                </p:cNvSpPr>
                <p:nvPr/>
              </p:nvSpPr>
              <p:spPr bwMode="gray">
                <a:xfrm>
                  <a:off x="1583" y="1786"/>
                  <a:ext cx="252" cy="283"/>
                </a:xfrm>
                <a:prstGeom prst="chevron">
                  <a:avLst>
                    <a:gd name="adj" fmla="val 52514"/>
                  </a:avLst>
                </a:prstGeom>
                <a:solidFill>
                  <a:srgbClr val="CC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  <p:sp>
            <p:nvSpPr>
              <p:cNvPr id="26646" name="Text Box 25"/>
              <p:cNvSpPr txBox="1">
                <a:spLocks noChangeArrowheads="1"/>
              </p:cNvSpPr>
              <p:nvPr/>
            </p:nvSpPr>
            <p:spPr bwMode="auto">
              <a:xfrm>
                <a:off x="249" y="1661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80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1" lang="ko-KR" altLang="en-US" b="1">
                    <a:solidFill>
                      <a:srgbClr val="9900CC"/>
                    </a:solidFill>
                    <a:latin typeface="굴림체" pitchFamily="49" charset="-127"/>
                    <a:ea typeface="굴림체" pitchFamily="49" charset="-127"/>
                  </a:rPr>
                  <a:t>함유식품</a:t>
                </a:r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95288" y="3213100"/>
            <a:ext cx="8351837" cy="3384550"/>
            <a:chOff x="249" y="2024"/>
            <a:chExt cx="5261" cy="2132"/>
          </a:xfrm>
        </p:grpSpPr>
        <p:grpSp>
          <p:nvGrpSpPr>
            <p:cNvPr id="26631" name="Group 39"/>
            <p:cNvGrpSpPr>
              <a:grpSpLocks/>
            </p:cNvGrpSpPr>
            <p:nvPr/>
          </p:nvGrpSpPr>
          <p:grpSpPr bwMode="auto">
            <a:xfrm>
              <a:off x="249" y="2024"/>
              <a:ext cx="5261" cy="2132"/>
              <a:chOff x="249" y="2024"/>
              <a:chExt cx="5261" cy="2132"/>
            </a:xfrm>
          </p:grpSpPr>
          <p:sp>
            <p:nvSpPr>
              <p:cNvPr id="26638" name="Rectangle 34"/>
              <p:cNvSpPr>
                <a:spLocks noChangeArrowheads="1"/>
              </p:cNvSpPr>
              <p:nvPr/>
            </p:nvSpPr>
            <p:spPr bwMode="auto">
              <a:xfrm>
                <a:off x="249" y="2024"/>
                <a:ext cx="5261" cy="2132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latinLnBrk="1" hangingPunct="1">
                  <a:buFont typeface="Wingdings" pitchFamily="2" charset="2"/>
                  <a:buNone/>
                </a:pPr>
                <a:r>
                  <a:rPr kumimoji="1" lang="en-US" altLang="ko-KR" sz="1600">
                    <a:latin typeface="HY견고딕" pitchFamily="18" charset="-127"/>
                    <a:ea typeface="HY견고딕" pitchFamily="18" charset="-127"/>
                  </a:rPr>
                  <a:t> </a:t>
                </a:r>
              </a:p>
            </p:txBody>
          </p:sp>
          <p:grpSp>
            <p:nvGrpSpPr>
              <p:cNvPr id="26639" name="Group 29"/>
              <p:cNvGrpSpPr>
                <a:grpSpLocks/>
              </p:cNvGrpSpPr>
              <p:nvPr/>
            </p:nvGrpSpPr>
            <p:grpSpPr bwMode="auto">
              <a:xfrm>
                <a:off x="476" y="2115"/>
                <a:ext cx="4944" cy="1882"/>
                <a:chOff x="476" y="2115"/>
                <a:chExt cx="4944" cy="1882"/>
              </a:xfrm>
            </p:grpSpPr>
            <p:sp>
              <p:nvSpPr>
                <p:cNvPr id="2664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74" y="2115"/>
                  <a:ext cx="3946" cy="18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46800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algn="l" eaLnBrk="1" latinLnBrk="1" hangingPunct="1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kumimoji="1" lang="en-US" altLang="ko-KR" b="1">
                      <a:latin typeface="HY견고딕" pitchFamily="18" charset="-127"/>
                      <a:ea typeface="HY견고딕" pitchFamily="18" charset="-127"/>
                    </a:rPr>
                    <a:t>☞</a:t>
                  </a:r>
                  <a:r>
                    <a:rPr kumimoji="1" lang="en-US" altLang="ko-KR" b="1">
                      <a:solidFill>
                        <a:srgbClr val="5F5F5F"/>
                      </a:solidFill>
                      <a:latin typeface="굴림체" pitchFamily="49" charset="-127"/>
                      <a:ea typeface="굴림체" pitchFamily="49" charset="-127"/>
                    </a:rPr>
                    <a:t> </a:t>
                  </a:r>
                  <a:r>
                    <a:rPr kumimoji="1" lang="ko-KR" altLang="en-US" b="1">
                      <a:latin typeface="굴림체" pitchFamily="49" charset="-127"/>
                      <a:ea typeface="굴림체" pitchFamily="49" charset="-127"/>
                    </a:rPr>
                    <a:t>장에서</a:t>
                  </a:r>
                  <a:r>
                    <a:rPr kumimoji="1" lang="ko-KR" altLang="en-US" b="1">
                      <a:solidFill>
                        <a:srgbClr val="5F5F5F"/>
                      </a:solidFill>
                      <a:latin typeface="굴림체" pitchFamily="49" charset="-127"/>
                      <a:ea typeface="굴림체" pitchFamily="49" charset="-127"/>
                    </a:rPr>
                    <a:t> </a:t>
                  </a:r>
                  <a:r>
                    <a:rPr kumimoji="1" lang="ko-KR" altLang="en-US" b="1">
                      <a:solidFill>
                        <a:srgbClr val="FF6600"/>
                      </a:solidFill>
                      <a:latin typeface="굴림체" pitchFamily="49" charset="-127"/>
                      <a:ea typeface="굴림체" pitchFamily="49" charset="-127"/>
                    </a:rPr>
                    <a:t>콜레스테롤이 흡수되는 것을 막아</a:t>
                  </a:r>
                  <a:r>
                    <a:rPr kumimoji="1" lang="ko-KR" altLang="en-US" b="1">
                      <a:latin typeface="굴림체" pitchFamily="49" charset="-127"/>
                      <a:ea typeface="굴림체" pitchFamily="49" charset="-127"/>
                    </a:rPr>
                    <a:t>주어</a:t>
                  </a:r>
                  <a:r>
                    <a:rPr kumimoji="1" lang="ko-KR" altLang="en-US" b="1">
                      <a:solidFill>
                        <a:srgbClr val="5F5F5F"/>
                      </a:solidFill>
                      <a:latin typeface="굴림체" pitchFamily="49" charset="-127"/>
                      <a:ea typeface="굴림체" pitchFamily="49" charset="-127"/>
                    </a:rPr>
                    <a:t> </a:t>
                  </a:r>
                  <a:r>
                    <a:rPr kumimoji="1" lang="ko-KR" altLang="en-US" b="1">
                      <a:latin typeface="굴림체" pitchFamily="49" charset="-127"/>
                      <a:ea typeface="굴림체" pitchFamily="49" charset="-127"/>
                    </a:rPr>
                    <a:t>고지혈증 치료에 도움을 준다</a:t>
                  </a:r>
                  <a:r>
                    <a:rPr kumimoji="1" lang="en-US" altLang="ko-KR" b="1">
                      <a:latin typeface="굴림체" pitchFamily="49" charset="-127"/>
                      <a:ea typeface="굴림체" pitchFamily="49" charset="-127"/>
                    </a:rPr>
                    <a:t>.</a:t>
                  </a:r>
                </a:p>
                <a:p>
                  <a:pPr algn="l" eaLnBrk="1" latinLnBrk="1" hangingPunct="1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kumimoji="1" lang="en-US" altLang="ko-KR" b="1">
                      <a:latin typeface="HY견고딕" pitchFamily="18" charset="-127"/>
                      <a:ea typeface="HY견고딕" pitchFamily="18" charset="-127"/>
                    </a:rPr>
                    <a:t>☞ </a:t>
                  </a:r>
                  <a:r>
                    <a:rPr kumimoji="1" lang="ko-KR" altLang="en-US" b="1">
                      <a:latin typeface="굴림체" pitchFamily="49" charset="-127"/>
                      <a:ea typeface="굴림체" pitchFamily="49" charset="-127"/>
                    </a:rPr>
                    <a:t>식사후 장에서</a:t>
                  </a:r>
                  <a:r>
                    <a:rPr kumimoji="1" lang="ko-KR" altLang="en-US" b="1">
                      <a:solidFill>
                        <a:srgbClr val="5F5F5F"/>
                      </a:solidFill>
                      <a:latin typeface="굴림체" pitchFamily="49" charset="-127"/>
                      <a:ea typeface="굴림체" pitchFamily="49" charset="-127"/>
                    </a:rPr>
                    <a:t> </a:t>
                  </a:r>
                  <a:r>
                    <a:rPr kumimoji="1" lang="ko-KR" altLang="en-US" b="1">
                      <a:solidFill>
                        <a:srgbClr val="FF6600"/>
                      </a:solidFill>
                      <a:latin typeface="굴림체" pitchFamily="49" charset="-127"/>
                      <a:ea typeface="굴림체" pitchFamily="49" charset="-127"/>
                    </a:rPr>
                    <a:t>당 성분이 흡수되는 것을 막아</a:t>
                  </a:r>
                  <a:r>
                    <a:rPr kumimoji="1" lang="ko-KR" altLang="en-US" b="1">
                      <a:solidFill>
                        <a:srgbClr val="5F5F5F"/>
                      </a:solidFill>
                      <a:latin typeface="굴림체" pitchFamily="49" charset="-127"/>
                      <a:ea typeface="굴림체" pitchFamily="49" charset="-127"/>
                    </a:rPr>
                    <a:t> </a:t>
                  </a:r>
                  <a:r>
                    <a:rPr kumimoji="1" lang="ko-KR" altLang="en-US" b="1">
                      <a:latin typeface="굴림체" pitchFamily="49" charset="-127"/>
                      <a:ea typeface="굴림체" pitchFamily="49" charset="-127"/>
                    </a:rPr>
                    <a:t>주어 혈당수치를 낮춰준다</a:t>
                  </a:r>
                  <a:r>
                    <a:rPr kumimoji="1" lang="en-US" altLang="ko-KR" b="1">
                      <a:latin typeface="굴림체" pitchFamily="49" charset="-127"/>
                      <a:ea typeface="굴림체" pitchFamily="49" charset="-127"/>
                    </a:rPr>
                    <a:t>.</a:t>
                  </a:r>
                </a:p>
                <a:p>
                  <a:pPr algn="l" eaLnBrk="1" latinLnBrk="1" hangingPunct="1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kumimoji="1" lang="en-US" altLang="ko-KR" b="1">
                      <a:latin typeface="HY견고딕" pitchFamily="18" charset="-127"/>
                      <a:ea typeface="HY견고딕" pitchFamily="18" charset="-127"/>
                    </a:rPr>
                    <a:t>☞ </a:t>
                  </a:r>
                  <a:r>
                    <a:rPr kumimoji="1" lang="ko-KR" altLang="en-US" b="1">
                      <a:latin typeface="굴림체" pitchFamily="49" charset="-127"/>
                      <a:ea typeface="굴림체" pitchFamily="49" charset="-127"/>
                    </a:rPr>
                    <a:t>섬유소가 많이 든 식품은 열량이 적을 뿐 아니라 섭취 후</a:t>
                  </a:r>
                  <a:r>
                    <a:rPr kumimoji="1" lang="ko-KR" altLang="en-US" b="1">
                      <a:solidFill>
                        <a:srgbClr val="5F5F5F"/>
                      </a:solidFill>
                      <a:latin typeface="굴림체" pitchFamily="49" charset="-127"/>
                      <a:ea typeface="굴림체" pitchFamily="49" charset="-127"/>
                    </a:rPr>
                    <a:t> </a:t>
                  </a:r>
                  <a:r>
                    <a:rPr kumimoji="1" lang="ko-KR" altLang="en-US" b="1">
                      <a:solidFill>
                        <a:srgbClr val="FF6600"/>
                      </a:solidFill>
                      <a:latin typeface="굴림체" pitchFamily="49" charset="-127"/>
                      <a:ea typeface="굴림체" pitchFamily="49" charset="-127"/>
                    </a:rPr>
                    <a:t>만복감을 주므로</a:t>
                  </a:r>
                  <a:r>
                    <a:rPr kumimoji="1" lang="ko-KR" altLang="en-US" b="1">
                      <a:solidFill>
                        <a:srgbClr val="5F5F5F"/>
                      </a:solidFill>
                      <a:latin typeface="굴림체" pitchFamily="49" charset="-127"/>
                      <a:ea typeface="굴림체" pitchFamily="49" charset="-127"/>
                    </a:rPr>
                    <a:t> </a:t>
                  </a:r>
                  <a:r>
                    <a:rPr kumimoji="1" lang="ko-KR" altLang="en-US" b="1">
                      <a:latin typeface="굴림체" pitchFamily="49" charset="-127"/>
                      <a:ea typeface="굴림체" pitchFamily="49" charset="-127"/>
                    </a:rPr>
                    <a:t>체중을 감소시키는데 도움을 준다</a:t>
                  </a:r>
                  <a:r>
                    <a:rPr kumimoji="1" lang="en-US" altLang="ko-KR" b="1">
                      <a:latin typeface="굴림체" pitchFamily="49" charset="-127"/>
                      <a:ea typeface="굴림체" pitchFamily="49" charset="-127"/>
                    </a:rPr>
                    <a:t>.</a:t>
                  </a:r>
                </a:p>
                <a:p>
                  <a:pPr algn="l" eaLnBrk="1" latinLnBrk="1" hangingPunct="1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kumimoji="1" lang="ko-KR" altLang="en-US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모든 식물</a:t>
                  </a:r>
                  <a:r>
                    <a:rPr kumimoji="1" lang="en-US" altLang="ko-KR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, </a:t>
                  </a:r>
                  <a:r>
                    <a:rPr kumimoji="1" lang="ko-KR" altLang="en-US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밀겨</a:t>
                  </a:r>
                  <a:r>
                    <a:rPr kumimoji="1" lang="en-US" altLang="ko-KR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, </a:t>
                  </a:r>
                  <a:r>
                    <a:rPr kumimoji="1" lang="ko-KR" altLang="en-US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통밀</a:t>
                  </a:r>
                  <a:r>
                    <a:rPr kumimoji="1" lang="en-US" altLang="ko-KR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, </a:t>
                  </a:r>
                  <a:r>
                    <a:rPr kumimoji="1" lang="ko-KR" altLang="en-US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채소</a:t>
                  </a:r>
                  <a:r>
                    <a:rPr kumimoji="1" lang="en-US" altLang="ko-KR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, </a:t>
                  </a:r>
                  <a:r>
                    <a:rPr kumimoji="1" lang="ko-KR" altLang="en-US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쌀</a:t>
                  </a:r>
                </a:p>
              </p:txBody>
            </p:sp>
            <p:sp>
              <p:nvSpPr>
                <p:cNvPr id="26641" name="Oval 12"/>
                <p:cNvSpPr>
                  <a:spLocks noChangeArrowheads="1"/>
                </p:cNvSpPr>
                <p:nvPr/>
              </p:nvSpPr>
              <p:spPr bwMode="auto">
                <a:xfrm>
                  <a:off x="476" y="2138"/>
                  <a:ext cx="1179" cy="4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5000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 w="38100" algn="ctr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 wrap="none" lIns="0" r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latinLnBrk="1" hangingPunct="1">
                    <a:buFont typeface="Wingdings" pitchFamily="2" charset="2"/>
                    <a:buNone/>
                  </a:pPr>
                  <a:r>
                    <a:rPr kumimoji="1" lang="ko-KR" altLang="en-US" b="1">
                      <a:solidFill>
                        <a:srgbClr val="006600"/>
                      </a:solidFill>
                      <a:latin typeface="굴림체" pitchFamily="49" charset="-127"/>
                      <a:ea typeface="굴림체" pitchFamily="49" charset="-127"/>
                    </a:rPr>
                    <a:t>수용성 섬유소</a:t>
                  </a:r>
                </a:p>
              </p:txBody>
            </p:sp>
          </p:grpSp>
        </p:grpSp>
        <p:grpSp>
          <p:nvGrpSpPr>
            <p:cNvPr id="26632" name="Group 28"/>
            <p:cNvGrpSpPr>
              <a:grpSpLocks/>
            </p:cNvGrpSpPr>
            <p:nvPr/>
          </p:nvGrpSpPr>
          <p:grpSpPr bwMode="auto">
            <a:xfrm>
              <a:off x="250" y="3748"/>
              <a:ext cx="1405" cy="256"/>
              <a:chOff x="250" y="3702"/>
              <a:chExt cx="1405" cy="256"/>
            </a:xfrm>
          </p:grpSpPr>
          <p:grpSp>
            <p:nvGrpSpPr>
              <p:cNvPr id="26633" name="Group 21"/>
              <p:cNvGrpSpPr>
                <a:grpSpLocks/>
              </p:cNvGrpSpPr>
              <p:nvPr/>
            </p:nvGrpSpPr>
            <p:grpSpPr bwMode="auto">
              <a:xfrm>
                <a:off x="1214" y="3702"/>
                <a:ext cx="441" cy="256"/>
                <a:chOff x="1583" y="1786"/>
                <a:chExt cx="617" cy="283"/>
              </a:xfrm>
            </p:grpSpPr>
            <p:sp>
              <p:nvSpPr>
                <p:cNvPr id="26635" name="AutoShape 22"/>
                <p:cNvSpPr>
                  <a:spLocks noChangeArrowheads="1"/>
                </p:cNvSpPr>
                <p:nvPr/>
              </p:nvSpPr>
              <p:spPr bwMode="gray">
                <a:xfrm>
                  <a:off x="1766" y="1786"/>
                  <a:ext cx="252" cy="283"/>
                </a:xfrm>
                <a:prstGeom prst="chevron">
                  <a:avLst>
                    <a:gd name="adj" fmla="val 52514"/>
                  </a:avLst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6636" name="AutoShape 23"/>
                <p:cNvSpPr>
                  <a:spLocks noChangeArrowheads="1"/>
                </p:cNvSpPr>
                <p:nvPr/>
              </p:nvSpPr>
              <p:spPr bwMode="gray">
                <a:xfrm>
                  <a:off x="1948" y="1786"/>
                  <a:ext cx="252" cy="283"/>
                </a:xfrm>
                <a:prstGeom prst="chevron">
                  <a:avLst>
                    <a:gd name="adj" fmla="val 52514"/>
                  </a:avLst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6637" name="AutoShape 24"/>
                <p:cNvSpPr>
                  <a:spLocks noChangeArrowheads="1"/>
                </p:cNvSpPr>
                <p:nvPr/>
              </p:nvSpPr>
              <p:spPr bwMode="gray">
                <a:xfrm>
                  <a:off x="1583" y="1786"/>
                  <a:ext cx="252" cy="283"/>
                </a:xfrm>
                <a:prstGeom prst="chevron">
                  <a:avLst>
                    <a:gd name="adj" fmla="val 52514"/>
                  </a:avLst>
                </a:prstGeom>
                <a:solidFill>
                  <a:srgbClr val="99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  <p:sp>
            <p:nvSpPr>
              <p:cNvPr id="26634" name="Text Box 26"/>
              <p:cNvSpPr txBox="1">
                <a:spLocks noChangeArrowheads="1"/>
              </p:cNvSpPr>
              <p:nvPr/>
            </p:nvSpPr>
            <p:spPr bwMode="auto">
              <a:xfrm>
                <a:off x="250" y="3702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80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1" lang="ko-KR" altLang="en-US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함유식품</a:t>
                </a:r>
              </a:p>
            </p:txBody>
          </p:sp>
        </p:grpSp>
      </p:grpSp>
      <p:pic>
        <p:nvPicPr>
          <p:cNvPr id="26630" name="Picture 5" descr="MCj039117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06650"/>
            <a:ext cx="10620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섬유소가 도움이 되는 질병</a:t>
            </a:r>
          </a:p>
        </p:txBody>
      </p:sp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266700" y="4811713"/>
            <a:ext cx="8408988" cy="1582737"/>
            <a:chOff x="168" y="3031"/>
            <a:chExt cx="5297" cy="997"/>
          </a:xfrm>
        </p:grpSpPr>
        <p:grpSp>
          <p:nvGrpSpPr>
            <p:cNvPr id="27711" name="Group 123"/>
            <p:cNvGrpSpPr>
              <a:grpSpLocks/>
            </p:cNvGrpSpPr>
            <p:nvPr/>
          </p:nvGrpSpPr>
          <p:grpSpPr bwMode="auto">
            <a:xfrm>
              <a:off x="168" y="3031"/>
              <a:ext cx="2585" cy="989"/>
              <a:chOff x="168" y="3031"/>
              <a:chExt cx="2585" cy="989"/>
            </a:xfrm>
          </p:grpSpPr>
          <p:grpSp>
            <p:nvGrpSpPr>
              <p:cNvPr id="27726" name="Group 122"/>
              <p:cNvGrpSpPr>
                <a:grpSpLocks/>
              </p:cNvGrpSpPr>
              <p:nvPr/>
            </p:nvGrpSpPr>
            <p:grpSpPr bwMode="auto">
              <a:xfrm>
                <a:off x="168" y="3031"/>
                <a:ext cx="1034" cy="989"/>
                <a:chOff x="168" y="3031"/>
                <a:chExt cx="1034" cy="989"/>
              </a:xfrm>
            </p:grpSpPr>
            <p:grpSp>
              <p:nvGrpSpPr>
                <p:cNvPr id="27728" name="Group 89"/>
                <p:cNvGrpSpPr>
                  <a:grpSpLocks/>
                </p:cNvGrpSpPr>
                <p:nvPr/>
              </p:nvGrpSpPr>
              <p:grpSpPr bwMode="auto">
                <a:xfrm>
                  <a:off x="249" y="3031"/>
                  <a:ext cx="953" cy="989"/>
                  <a:chOff x="2971" y="890"/>
                  <a:chExt cx="770" cy="989"/>
                </a:xfrm>
              </p:grpSpPr>
              <p:sp>
                <p:nvSpPr>
                  <p:cNvPr id="2773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2971" y="890"/>
                    <a:ext cx="770" cy="9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6A9EB0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3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2971" y="890"/>
                    <a:ext cx="770" cy="9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A9EB0">
                          <a:alpha val="32001"/>
                        </a:srgbClr>
                      </a:gs>
                      <a:gs pos="100000">
                        <a:srgbClr val="000000">
                          <a:alpha val="89998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3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3021" y="956"/>
                    <a:ext cx="670" cy="85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9565F"/>
                      </a:gs>
                      <a:gs pos="50000">
                        <a:srgbClr val="6A9EB0"/>
                      </a:gs>
                      <a:gs pos="100000">
                        <a:srgbClr val="39565F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3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3033" y="961"/>
                    <a:ext cx="669" cy="85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36470"/>
                      </a:gs>
                      <a:gs pos="100000">
                        <a:srgbClr val="6A9EB0">
                          <a:alpha val="0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34" name="Oval 40"/>
                  <p:cNvSpPr>
                    <a:spLocks noChangeArrowheads="1"/>
                  </p:cNvSpPr>
                  <p:nvPr/>
                </p:nvSpPr>
                <p:spPr bwMode="gray">
                  <a:xfrm>
                    <a:off x="3058" y="996"/>
                    <a:ext cx="602" cy="77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27735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3068" y="1006"/>
                    <a:ext cx="584" cy="749"/>
                    <a:chOff x="4166" y="1706"/>
                    <a:chExt cx="1252" cy="1252"/>
                  </a:xfrm>
                </p:grpSpPr>
                <p:sp>
                  <p:nvSpPr>
                    <p:cNvPr id="27736" name="Oval 4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7737" name="Oval 4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7738" name="Oval 4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7739" name="Oval 4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anchor="ctr"/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휴먼엑스포" pitchFamily="18" charset="-127"/>
                          <a:ea typeface="휴먼엑스포" pitchFamily="18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sp>
              <p:nvSpPr>
                <p:cNvPr id="2772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68" y="3403"/>
                  <a:ext cx="86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46800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algn="l" eaLnBrk="1" latinLnBrk="1" hangingPunct="1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kumimoji="1" lang="ko-KR" altLang="en-US">
                      <a:latin typeface="HY견고딕" pitchFamily="18" charset="-127"/>
                      <a:ea typeface="HY견고딕" pitchFamily="18" charset="-127"/>
                    </a:rPr>
                    <a:t>대장암</a:t>
                  </a:r>
                </a:p>
              </p:txBody>
            </p:sp>
          </p:grpSp>
          <p:sp>
            <p:nvSpPr>
              <p:cNvPr id="27727" name="Text Box 102"/>
              <p:cNvSpPr txBox="1">
                <a:spLocks noChangeArrowheads="1"/>
              </p:cNvSpPr>
              <p:nvPr/>
            </p:nvSpPr>
            <p:spPr bwMode="auto">
              <a:xfrm>
                <a:off x="1211" y="3113"/>
                <a:ext cx="1542" cy="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Tx/>
                  <a:buChar char="-"/>
                </a:pPr>
                <a:r>
                  <a:rPr kumimoji="1" lang="en-US" altLang="ko-KR" sz="1600"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대장암 유발하는 담즙산의 대사 차단</a:t>
                </a:r>
              </a:p>
              <a:p>
                <a:pPr algn="l" eaLnBrk="1" latinLnBrk="1" hangingPunct="1">
                  <a:spcBef>
                    <a:spcPct val="50000"/>
                  </a:spcBef>
                  <a:buFontTx/>
                  <a:buChar char="-"/>
                </a:pP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 대변을 빨리 배출토록 해서 발암물질과 대장과의 접촉시간 줄여줌</a:t>
                </a:r>
              </a:p>
            </p:txBody>
          </p:sp>
        </p:grpSp>
        <p:grpSp>
          <p:nvGrpSpPr>
            <p:cNvPr id="27712" name="Group 126"/>
            <p:cNvGrpSpPr>
              <a:grpSpLocks/>
            </p:cNvGrpSpPr>
            <p:nvPr/>
          </p:nvGrpSpPr>
          <p:grpSpPr bwMode="auto">
            <a:xfrm>
              <a:off x="2834" y="3039"/>
              <a:ext cx="2631" cy="989"/>
              <a:chOff x="2834" y="3039"/>
              <a:chExt cx="2631" cy="989"/>
            </a:xfrm>
          </p:grpSpPr>
          <p:grpSp>
            <p:nvGrpSpPr>
              <p:cNvPr id="27713" name="Group 78"/>
              <p:cNvGrpSpPr>
                <a:grpSpLocks/>
              </p:cNvGrpSpPr>
              <p:nvPr/>
            </p:nvGrpSpPr>
            <p:grpSpPr bwMode="auto">
              <a:xfrm>
                <a:off x="2907" y="3039"/>
                <a:ext cx="907" cy="989"/>
                <a:chOff x="340" y="898"/>
                <a:chExt cx="772" cy="989"/>
              </a:xfrm>
            </p:grpSpPr>
            <p:sp>
              <p:nvSpPr>
                <p:cNvPr id="27716" name="Oval 79"/>
                <p:cNvSpPr>
                  <a:spLocks noChangeArrowheads="1"/>
                </p:cNvSpPr>
                <p:nvPr/>
              </p:nvSpPr>
              <p:spPr bwMode="gray">
                <a:xfrm>
                  <a:off x="340" y="900"/>
                  <a:ext cx="768" cy="9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7CB444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717" name="Oval 80"/>
                <p:cNvSpPr>
                  <a:spLocks noChangeArrowheads="1"/>
                </p:cNvSpPr>
                <p:nvPr/>
              </p:nvSpPr>
              <p:spPr bwMode="gray">
                <a:xfrm>
                  <a:off x="344" y="898"/>
                  <a:ext cx="768" cy="9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CB444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718" name="Oval 81"/>
                <p:cNvSpPr>
                  <a:spLocks noChangeArrowheads="1"/>
                </p:cNvSpPr>
                <p:nvPr/>
              </p:nvSpPr>
              <p:spPr bwMode="gray">
                <a:xfrm>
                  <a:off x="390" y="963"/>
                  <a:ext cx="670" cy="861"/>
                </a:xfrm>
                <a:prstGeom prst="ellipse">
                  <a:avLst/>
                </a:prstGeom>
                <a:solidFill>
                  <a:srgbClr val="7CB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719" name="Oval 82"/>
                <p:cNvSpPr>
                  <a:spLocks noChangeArrowheads="1"/>
                </p:cNvSpPr>
                <p:nvPr/>
              </p:nvSpPr>
              <p:spPr bwMode="gray">
                <a:xfrm>
                  <a:off x="392" y="968"/>
                  <a:ext cx="670" cy="8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722B"/>
                    </a:gs>
                    <a:gs pos="100000">
                      <a:srgbClr val="7CB444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720" name="Oval 83"/>
                <p:cNvSpPr>
                  <a:spLocks noChangeArrowheads="1"/>
                </p:cNvSpPr>
                <p:nvPr/>
              </p:nvSpPr>
              <p:spPr bwMode="gray">
                <a:xfrm>
                  <a:off x="423" y="1006"/>
                  <a:ext cx="602" cy="77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grpSp>
              <p:nvGrpSpPr>
                <p:cNvPr id="27721" name="Group 84"/>
                <p:cNvGrpSpPr>
                  <a:grpSpLocks/>
                </p:cNvGrpSpPr>
                <p:nvPr/>
              </p:nvGrpSpPr>
              <p:grpSpPr bwMode="auto">
                <a:xfrm>
                  <a:off x="433" y="1019"/>
                  <a:ext cx="582" cy="749"/>
                  <a:chOff x="4166" y="1706"/>
                  <a:chExt cx="1252" cy="1252"/>
                </a:xfrm>
              </p:grpSpPr>
              <p:sp>
                <p:nvSpPr>
                  <p:cNvPr id="27722" name="Oval 8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23" name="Oval 8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24" name="Oval 8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25" name="Oval 8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27714" name="Text Box 98"/>
              <p:cNvSpPr txBox="1">
                <a:spLocks noChangeArrowheads="1"/>
              </p:cNvSpPr>
              <p:nvPr/>
            </p:nvSpPr>
            <p:spPr bwMode="auto">
              <a:xfrm>
                <a:off x="2834" y="3312"/>
                <a:ext cx="1089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80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1" lang="ko-KR" altLang="en-US">
                    <a:latin typeface="HY견고딕" pitchFamily="18" charset="-127"/>
                    <a:ea typeface="HY견고딕" pitchFamily="18" charset="-127"/>
                  </a:rPr>
                  <a:t>게실증  변   비</a:t>
                </a:r>
              </a:p>
            </p:txBody>
          </p:sp>
          <p:sp>
            <p:nvSpPr>
              <p:cNvPr id="27715" name="Text Box 103"/>
              <p:cNvSpPr txBox="1">
                <a:spLocks noChangeArrowheads="1"/>
              </p:cNvSpPr>
              <p:nvPr/>
            </p:nvSpPr>
            <p:spPr bwMode="auto">
              <a:xfrm>
                <a:off x="3923" y="3121"/>
                <a:ext cx="1542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Tx/>
                  <a:buChar char="-"/>
                </a:pPr>
                <a:r>
                  <a:rPr kumimoji="1" lang="en-US" altLang="ko-KR" sz="1600"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대장내로 수분 끌어들여 대변이 부드러워지고</a:t>
                </a:r>
                <a:r>
                  <a:rPr kumimoji="1" lang="en-US" altLang="ko-KR" sz="1600">
                    <a:latin typeface="HY견고딕" pitchFamily="18" charset="-127"/>
                    <a:ea typeface="HY견고딕" pitchFamily="18" charset="-127"/>
                  </a:rPr>
                  <a:t>, </a:t>
                </a: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대변양이 많아져 장벽 압력이 증가함으로써 게실증과 변비 예방</a:t>
                </a:r>
              </a:p>
            </p:txBody>
          </p:sp>
        </p:grpSp>
      </p:grpSp>
      <p:grpSp>
        <p:nvGrpSpPr>
          <p:cNvPr id="10" name="Group 129"/>
          <p:cNvGrpSpPr>
            <a:grpSpLocks/>
          </p:cNvGrpSpPr>
          <p:nvPr/>
        </p:nvGrpSpPr>
        <p:grpSpPr bwMode="auto">
          <a:xfrm>
            <a:off x="265113" y="2924175"/>
            <a:ext cx="8367712" cy="1570038"/>
            <a:chOff x="167" y="1842"/>
            <a:chExt cx="5271" cy="989"/>
          </a:xfrm>
        </p:grpSpPr>
        <p:grpSp>
          <p:nvGrpSpPr>
            <p:cNvPr id="27683" name="Group 121"/>
            <p:cNvGrpSpPr>
              <a:grpSpLocks/>
            </p:cNvGrpSpPr>
            <p:nvPr/>
          </p:nvGrpSpPr>
          <p:grpSpPr bwMode="auto">
            <a:xfrm>
              <a:off x="167" y="1842"/>
              <a:ext cx="2577" cy="986"/>
              <a:chOff x="167" y="1842"/>
              <a:chExt cx="2577" cy="986"/>
            </a:xfrm>
          </p:grpSpPr>
          <p:grpSp>
            <p:nvGrpSpPr>
              <p:cNvPr id="27698" name="Group 25"/>
              <p:cNvGrpSpPr>
                <a:grpSpLocks/>
              </p:cNvGrpSpPr>
              <p:nvPr/>
            </p:nvGrpSpPr>
            <p:grpSpPr bwMode="auto">
              <a:xfrm>
                <a:off x="249" y="1842"/>
                <a:ext cx="953" cy="986"/>
                <a:chOff x="2193" y="1396"/>
                <a:chExt cx="1278" cy="1290"/>
              </a:xfrm>
            </p:grpSpPr>
            <p:sp>
              <p:nvSpPr>
                <p:cNvPr id="27701" name="Oval 26"/>
                <p:cNvSpPr>
                  <a:spLocks noChangeArrowheads="1"/>
                </p:cNvSpPr>
                <p:nvPr/>
              </p:nvSpPr>
              <p:spPr bwMode="gray">
                <a:xfrm>
                  <a:off x="2194" y="1396"/>
                  <a:ext cx="1277" cy="12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99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702" name="Oval 27"/>
                <p:cNvSpPr>
                  <a:spLocks noChangeArrowheads="1"/>
                </p:cNvSpPr>
                <p:nvPr/>
              </p:nvSpPr>
              <p:spPr bwMode="gray">
                <a:xfrm>
                  <a:off x="2193" y="1396"/>
                  <a:ext cx="1277" cy="12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>
                        <a:alpha val="32001"/>
                      </a:srgbClr>
                    </a:gs>
                    <a:gs pos="100000">
                      <a:srgbClr val="7647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703" name="Oval 28"/>
                <p:cNvSpPr>
                  <a:spLocks noChangeArrowheads="1"/>
                </p:cNvSpPr>
                <p:nvPr/>
              </p:nvSpPr>
              <p:spPr bwMode="gray">
                <a:xfrm>
                  <a:off x="2290" y="1480"/>
                  <a:ext cx="1111" cy="11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A5300"/>
                    </a:gs>
                    <a:gs pos="50000">
                      <a:srgbClr val="FF9900"/>
                    </a:gs>
                    <a:gs pos="100000">
                      <a:srgbClr val="8A53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704" name="Oval 29"/>
                <p:cNvSpPr>
                  <a:spLocks noChangeArrowheads="1"/>
                </p:cNvSpPr>
                <p:nvPr/>
              </p:nvSpPr>
              <p:spPr bwMode="gray">
                <a:xfrm>
                  <a:off x="2269" y="1482"/>
                  <a:ext cx="1110" cy="11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6100"/>
                    </a:gs>
                    <a:gs pos="100000">
                      <a:srgbClr val="FF9900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705" name="Oval 30"/>
                <p:cNvSpPr>
                  <a:spLocks noChangeArrowheads="1"/>
                </p:cNvSpPr>
                <p:nvPr/>
              </p:nvSpPr>
              <p:spPr bwMode="gray">
                <a:xfrm>
                  <a:off x="2333" y="1536"/>
                  <a:ext cx="999" cy="101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grpSp>
              <p:nvGrpSpPr>
                <p:cNvPr id="27706" name="Group 31"/>
                <p:cNvGrpSpPr>
                  <a:grpSpLocks/>
                </p:cNvGrpSpPr>
                <p:nvPr/>
              </p:nvGrpSpPr>
              <p:grpSpPr bwMode="auto">
                <a:xfrm>
                  <a:off x="2349" y="1547"/>
                  <a:ext cx="967" cy="978"/>
                  <a:chOff x="4166" y="1706"/>
                  <a:chExt cx="1252" cy="1252"/>
                </a:xfrm>
              </p:grpSpPr>
              <p:sp>
                <p:nvSpPr>
                  <p:cNvPr id="27707" name="Oval 32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08" name="Oval 33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09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10" name="Oval 35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27699" name="Text Box 95"/>
              <p:cNvSpPr txBox="1">
                <a:spLocks noChangeArrowheads="1"/>
              </p:cNvSpPr>
              <p:nvPr/>
            </p:nvSpPr>
            <p:spPr bwMode="auto">
              <a:xfrm>
                <a:off x="167" y="2205"/>
                <a:ext cx="8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80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1" lang="ko-KR" altLang="en-US">
                    <a:latin typeface="HY견고딕" pitchFamily="18" charset="-127"/>
                    <a:ea typeface="HY견고딕" pitchFamily="18" charset="-127"/>
                  </a:rPr>
                  <a:t>심장병</a:t>
                </a:r>
              </a:p>
            </p:txBody>
          </p:sp>
          <p:sp>
            <p:nvSpPr>
              <p:cNvPr id="27700" name="Text Box 100"/>
              <p:cNvSpPr txBox="1">
                <a:spLocks noChangeArrowheads="1"/>
              </p:cNvSpPr>
              <p:nvPr/>
            </p:nvSpPr>
            <p:spPr bwMode="auto">
              <a:xfrm>
                <a:off x="1202" y="1953"/>
                <a:ext cx="1542" cy="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Tx/>
                  <a:buChar char="-"/>
                </a:pPr>
                <a:r>
                  <a:rPr kumimoji="1" lang="en-US" altLang="ko-KR" sz="1600"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식품 중 콜레스테롤과 결합해 흡수 방해</a:t>
                </a:r>
              </a:p>
              <a:p>
                <a:pPr algn="l" eaLnBrk="1" latinLnBrk="1" hangingPunct="1">
                  <a:spcBef>
                    <a:spcPct val="50000"/>
                  </a:spcBef>
                  <a:buFontTx/>
                  <a:buChar char="-"/>
                </a:pP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 지방 흡수 방해로 심장혈관의 동맥경화 억제</a:t>
                </a:r>
              </a:p>
            </p:txBody>
          </p:sp>
        </p:grpSp>
        <p:grpSp>
          <p:nvGrpSpPr>
            <p:cNvPr id="27684" name="Group 125"/>
            <p:cNvGrpSpPr>
              <a:grpSpLocks/>
            </p:cNvGrpSpPr>
            <p:nvPr/>
          </p:nvGrpSpPr>
          <p:grpSpPr bwMode="auto">
            <a:xfrm>
              <a:off x="2736" y="1842"/>
              <a:ext cx="2702" cy="989"/>
              <a:chOff x="2736" y="1842"/>
              <a:chExt cx="2702" cy="989"/>
            </a:xfrm>
          </p:grpSpPr>
          <p:grpSp>
            <p:nvGrpSpPr>
              <p:cNvPr id="27685" name="Group 104"/>
              <p:cNvGrpSpPr>
                <a:grpSpLocks/>
              </p:cNvGrpSpPr>
              <p:nvPr/>
            </p:nvGrpSpPr>
            <p:grpSpPr bwMode="auto">
              <a:xfrm>
                <a:off x="2853" y="1842"/>
                <a:ext cx="953" cy="989"/>
                <a:chOff x="2971" y="890"/>
                <a:chExt cx="770" cy="989"/>
              </a:xfrm>
            </p:grpSpPr>
            <p:sp>
              <p:nvSpPr>
                <p:cNvPr id="27688" name="Oval 105"/>
                <p:cNvSpPr>
                  <a:spLocks noChangeArrowheads="1"/>
                </p:cNvSpPr>
                <p:nvPr/>
              </p:nvSpPr>
              <p:spPr bwMode="gray">
                <a:xfrm>
                  <a:off x="2971" y="890"/>
                  <a:ext cx="770" cy="9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6A9EB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89" name="Oval 106"/>
                <p:cNvSpPr>
                  <a:spLocks noChangeArrowheads="1"/>
                </p:cNvSpPr>
                <p:nvPr/>
              </p:nvSpPr>
              <p:spPr bwMode="gray">
                <a:xfrm>
                  <a:off x="2971" y="890"/>
                  <a:ext cx="770" cy="9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A9EB0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90" name="Oval 107"/>
                <p:cNvSpPr>
                  <a:spLocks noChangeArrowheads="1"/>
                </p:cNvSpPr>
                <p:nvPr/>
              </p:nvSpPr>
              <p:spPr bwMode="gray">
                <a:xfrm>
                  <a:off x="3021" y="956"/>
                  <a:ext cx="670" cy="8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9565F"/>
                    </a:gs>
                    <a:gs pos="50000">
                      <a:srgbClr val="6A9EB0"/>
                    </a:gs>
                    <a:gs pos="100000">
                      <a:srgbClr val="39565F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91" name="Oval 108"/>
                <p:cNvSpPr>
                  <a:spLocks noChangeArrowheads="1"/>
                </p:cNvSpPr>
                <p:nvPr/>
              </p:nvSpPr>
              <p:spPr bwMode="gray">
                <a:xfrm>
                  <a:off x="3033" y="961"/>
                  <a:ext cx="669" cy="8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36470"/>
                    </a:gs>
                    <a:gs pos="100000">
                      <a:srgbClr val="6A9EB0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92" name="Oval 109"/>
                <p:cNvSpPr>
                  <a:spLocks noChangeArrowheads="1"/>
                </p:cNvSpPr>
                <p:nvPr/>
              </p:nvSpPr>
              <p:spPr bwMode="gray">
                <a:xfrm>
                  <a:off x="3058" y="996"/>
                  <a:ext cx="602" cy="77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grpSp>
              <p:nvGrpSpPr>
                <p:cNvPr id="27693" name="Group 110"/>
                <p:cNvGrpSpPr>
                  <a:grpSpLocks/>
                </p:cNvGrpSpPr>
                <p:nvPr/>
              </p:nvGrpSpPr>
              <p:grpSpPr bwMode="auto">
                <a:xfrm>
                  <a:off x="3068" y="1006"/>
                  <a:ext cx="584" cy="749"/>
                  <a:chOff x="4166" y="1706"/>
                  <a:chExt cx="1252" cy="1252"/>
                </a:xfrm>
              </p:grpSpPr>
              <p:sp>
                <p:nvSpPr>
                  <p:cNvPr id="27694" name="Oval 11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695" name="Oval 11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696" name="Oval 11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697" name="Oval 11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27686" name="Text Box 116"/>
              <p:cNvSpPr txBox="1">
                <a:spLocks noChangeArrowheads="1"/>
              </p:cNvSpPr>
              <p:nvPr/>
            </p:nvSpPr>
            <p:spPr bwMode="auto">
              <a:xfrm>
                <a:off x="2736" y="2214"/>
                <a:ext cx="11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80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1" lang="ko-KR" altLang="en-US">
                    <a:latin typeface="HY견고딕" pitchFamily="18" charset="-127"/>
                    <a:ea typeface="HY견고딕" pitchFamily="18" charset="-127"/>
                  </a:rPr>
                  <a:t>고지혈증</a:t>
                </a:r>
              </a:p>
            </p:txBody>
          </p:sp>
          <p:sp>
            <p:nvSpPr>
              <p:cNvPr id="27687" name="Text Box 117"/>
              <p:cNvSpPr txBox="1">
                <a:spLocks noChangeArrowheads="1"/>
              </p:cNvSpPr>
              <p:nvPr/>
            </p:nvSpPr>
            <p:spPr bwMode="auto">
              <a:xfrm>
                <a:off x="3896" y="1969"/>
                <a:ext cx="1542" cy="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Tx/>
                  <a:buChar char="-"/>
                </a:pPr>
                <a:r>
                  <a:rPr kumimoji="1" lang="en-US" altLang="ko-KR" sz="1600"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식품 중 콜레스테롤과 결합해 흡수 방해</a:t>
                </a:r>
              </a:p>
              <a:p>
                <a:pPr algn="l" eaLnBrk="1" latinLnBrk="1" hangingPunct="1">
                  <a:spcBef>
                    <a:spcPct val="50000"/>
                  </a:spcBef>
                  <a:buFontTx/>
                  <a:buChar char="-"/>
                </a:pP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 지방 흡수 방해로 심장혈관의 동맥경화 억제</a:t>
                </a:r>
              </a:p>
            </p:txBody>
          </p:sp>
        </p:grpSp>
      </p:grpSp>
      <p:grpSp>
        <p:nvGrpSpPr>
          <p:cNvPr id="17" name="Group 128"/>
          <p:cNvGrpSpPr>
            <a:grpSpLocks/>
          </p:cNvGrpSpPr>
          <p:nvPr/>
        </p:nvGrpSpPr>
        <p:grpSpPr bwMode="auto">
          <a:xfrm>
            <a:off x="395288" y="1052513"/>
            <a:ext cx="8396287" cy="1570037"/>
            <a:chOff x="249" y="663"/>
            <a:chExt cx="5289" cy="989"/>
          </a:xfrm>
        </p:grpSpPr>
        <p:grpSp>
          <p:nvGrpSpPr>
            <p:cNvPr id="27655" name="Group 120"/>
            <p:cNvGrpSpPr>
              <a:grpSpLocks/>
            </p:cNvGrpSpPr>
            <p:nvPr/>
          </p:nvGrpSpPr>
          <p:grpSpPr bwMode="auto">
            <a:xfrm>
              <a:off x="249" y="663"/>
              <a:ext cx="2531" cy="989"/>
              <a:chOff x="249" y="663"/>
              <a:chExt cx="2531" cy="989"/>
            </a:xfrm>
          </p:grpSpPr>
          <p:grpSp>
            <p:nvGrpSpPr>
              <p:cNvPr id="27670" name="Group 55"/>
              <p:cNvGrpSpPr>
                <a:grpSpLocks/>
              </p:cNvGrpSpPr>
              <p:nvPr/>
            </p:nvGrpSpPr>
            <p:grpSpPr bwMode="auto">
              <a:xfrm>
                <a:off x="249" y="663"/>
                <a:ext cx="953" cy="989"/>
                <a:chOff x="340" y="898"/>
                <a:chExt cx="772" cy="989"/>
              </a:xfrm>
            </p:grpSpPr>
            <p:sp>
              <p:nvSpPr>
                <p:cNvPr id="27673" name="Oval 15"/>
                <p:cNvSpPr>
                  <a:spLocks noChangeArrowheads="1"/>
                </p:cNvSpPr>
                <p:nvPr/>
              </p:nvSpPr>
              <p:spPr bwMode="gray">
                <a:xfrm>
                  <a:off x="340" y="900"/>
                  <a:ext cx="768" cy="9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7CB444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74" name="Oval 16"/>
                <p:cNvSpPr>
                  <a:spLocks noChangeArrowheads="1"/>
                </p:cNvSpPr>
                <p:nvPr/>
              </p:nvSpPr>
              <p:spPr bwMode="gray">
                <a:xfrm>
                  <a:off x="344" y="898"/>
                  <a:ext cx="768" cy="9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CB444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75" name="Oval 17"/>
                <p:cNvSpPr>
                  <a:spLocks noChangeArrowheads="1"/>
                </p:cNvSpPr>
                <p:nvPr/>
              </p:nvSpPr>
              <p:spPr bwMode="gray">
                <a:xfrm>
                  <a:off x="390" y="963"/>
                  <a:ext cx="670" cy="861"/>
                </a:xfrm>
                <a:prstGeom prst="ellipse">
                  <a:avLst/>
                </a:prstGeom>
                <a:solidFill>
                  <a:srgbClr val="7CB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76" name="Oval 18"/>
                <p:cNvSpPr>
                  <a:spLocks noChangeArrowheads="1"/>
                </p:cNvSpPr>
                <p:nvPr/>
              </p:nvSpPr>
              <p:spPr bwMode="gray">
                <a:xfrm>
                  <a:off x="392" y="968"/>
                  <a:ext cx="670" cy="8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722B"/>
                    </a:gs>
                    <a:gs pos="100000">
                      <a:srgbClr val="7CB444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77" name="Oval 19"/>
                <p:cNvSpPr>
                  <a:spLocks noChangeArrowheads="1"/>
                </p:cNvSpPr>
                <p:nvPr/>
              </p:nvSpPr>
              <p:spPr bwMode="gray">
                <a:xfrm>
                  <a:off x="423" y="1006"/>
                  <a:ext cx="602" cy="77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grpSp>
              <p:nvGrpSpPr>
                <p:cNvPr id="27678" name="Group 20"/>
                <p:cNvGrpSpPr>
                  <a:grpSpLocks/>
                </p:cNvGrpSpPr>
                <p:nvPr/>
              </p:nvGrpSpPr>
              <p:grpSpPr bwMode="auto">
                <a:xfrm>
                  <a:off x="433" y="1019"/>
                  <a:ext cx="582" cy="749"/>
                  <a:chOff x="4166" y="1706"/>
                  <a:chExt cx="1252" cy="1252"/>
                </a:xfrm>
              </p:grpSpPr>
              <p:sp>
                <p:nvSpPr>
                  <p:cNvPr id="27679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680" name="Oval 2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681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682" name="Oval 2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27671" name="Text Box 94"/>
              <p:cNvSpPr txBox="1">
                <a:spLocks noChangeArrowheads="1"/>
              </p:cNvSpPr>
              <p:nvPr/>
            </p:nvSpPr>
            <p:spPr bwMode="auto">
              <a:xfrm>
                <a:off x="249" y="1026"/>
                <a:ext cx="8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80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1" lang="ko-KR" altLang="en-US">
                    <a:latin typeface="HY견고딕" pitchFamily="18" charset="-127"/>
                    <a:ea typeface="HY견고딕" pitchFamily="18" charset="-127"/>
                  </a:rPr>
                  <a:t>당뇨</a:t>
                </a:r>
              </a:p>
            </p:txBody>
          </p:sp>
          <p:sp>
            <p:nvSpPr>
              <p:cNvPr id="27672" name="Text Box 99"/>
              <p:cNvSpPr txBox="1">
                <a:spLocks noChangeArrowheads="1"/>
              </p:cNvSpPr>
              <p:nvPr/>
            </p:nvSpPr>
            <p:spPr bwMode="auto">
              <a:xfrm>
                <a:off x="1238" y="890"/>
                <a:ext cx="154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Tx/>
                  <a:buChar char="-"/>
                </a:pPr>
                <a:r>
                  <a:rPr kumimoji="1" lang="en-US" altLang="ko-KR" sz="1600"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위장에서 음식을 천천히 소화시킴으로써 혈당의 급격한 증가 방지</a:t>
                </a:r>
              </a:p>
            </p:txBody>
          </p:sp>
        </p:grpSp>
        <p:grpSp>
          <p:nvGrpSpPr>
            <p:cNvPr id="27656" name="Group 124"/>
            <p:cNvGrpSpPr>
              <a:grpSpLocks/>
            </p:cNvGrpSpPr>
            <p:nvPr/>
          </p:nvGrpSpPr>
          <p:grpSpPr bwMode="auto">
            <a:xfrm>
              <a:off x="2853" y="666"/>
              <a:ext cx="2685" cy="986"/>
              <a:chOff x="2853" y="666"/>
              <a:chExt cx="2685" cy="986"/>
            </a:xfrm>
          </p:grpSpPr>
          <p:grpSp>
            <p:nvGrpSpPr>
              <p:cNvPr id="27657" name="Group 67"/>
              <p:cNvGrpSpPr>
                <a:grpSpLocks/>
              </p:cNvGrpSpPr>
              <p:nvPr/>
            </p:nvGrpSpPr>
            <p:grpSpPr bwMode="auto">
              <a:xfrm>
                <a:off x="2853" y="666"/>
                <a:ext cx="953" cy="986"/>
                <a:chOff x="2193" y="1396"/>
                <a:chExt cx="1278" cy="1290"/>
              </a:xfrm>
            </p:grpSpPr>
            <p:sp>
              <p:nvSpPr>
                <p:cNvPr id="27660" name="Oval 68"/>
                <p:cNvSpPr>
                  <a:spLocks noChangeArrowheads="1"/>
                </p:cNvSpPr>
                <p:nvPr/>
              </p:nvSpPr>
              <p:spPr bwMode="gray">
                <a:xfrm>
                  <a:off x="2194" y="1396"/>
                  <a:ext cx="1277" cy="12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99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61" name="Oval 69"/>
                <p:cNvSpPr>
                  <a:spLocks noChangeArrowheads="1"/>
                </p:cNvSpPr>
                <p:nvPr/>
              </p:nvSpPr>
              <p:spPr bwMode="gray">
                <a:xfrm>
                  <a:off x="2193" y="1396"/>
                  <a:ext cx="1277" cy="12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>
                        <a:alpha val="32001"/>
                      </a:srgbClr>
                    </a:gs>
                    <a:gs pos="100000">
                      <a:srgbClr val="7647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62" name="Oval 70"/>
                <p:cNvSpPr>
                  <a:spLocks noChangeArrowheads="1"/>
                </p:cNvSpPr>
                <p:nvPr/>
              </p:nvSpPr>
              <p:spPr bwMode="gray">
                <a:xfrm>
                  <a:off x="2290" y="1480"/>
                  <a:ext cx="1111" cy="11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A5300"/>
                    </a:gs>
                    <a:gs pos="50000">
                      <a:srgbClr val="FF9900"/>
                    </a:gs>
                    <a:gs pos="100000">
                      <a:srgbClr val="8A53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63" name="Oval 71"/>
                <p:cNvSpPr>
                  <a:spLocks noChangeArrowheads="1"/>
                </p:cNvSpPr>
                <p:nvPr/>
              </p:nvSpPr>
              <p:spPr bwMode="gray">
                <a:xfrm>
                  <a:off x="2269" y="1482"/>
                  <a:ext cx="1110" cy="11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6100"/>
                    </a:gs>
                    <a:gs pos="100000">
                      <a:srgbClr val="FF9900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7664" name="Oval 72"/>
                <p:cNvSpPr>
                  <a:spLocks noChangeArrowheads="1"/>
                </p:cNvSpPr>
                <p:nvPr/>
              </p:nvSpPr>
              <p:spPr bwMode="gray">
                <a:xfrm>
                  <a:off x="2333" y="1536"/>
                  <a:ext cx="999" cy="101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grpSp>
              <p:nvGrpSpPr>
                <p:cNvPr id="27665" name="Group 73"/>
                <p:cNvGrpSpPr>
                  <a:grpSpLocks/>
                </p:cNvGrpSpPr>
                <p:nvPr/>
              </p:nvGrpSpPr>
              <p:grpSpPr bwMode="auto">
                <a:xfrm>
                  <a:off x="2349" y="1547"/>
                  <a:ext cx="967" cy="978"/>
                  <a:chOff x="4166" y="1706"/>
                  <a:chExt cx="1252" cy="1252"/>
                </a:xfrm>
              </p:grpSpPr>
              <p:sp>
                <p:nvSpPr>
                  <p:cNvPr id="27666" name="Oval 74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667" name="Oval 75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668" name="Oval 76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669" name="Oval 77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sp>
            <p:nvSpPr>
              <p:cNvPr id="27658" name="Text Box 118"/>
              <p:cNvSpPr txBox="1">
                <a:spLocks noChangeArrowheads="1"/>
              </p:cNvSpPr>
              <p:nvPr/>
            </p:nvSpPr>
            <p:spPr bwMode="auto">
              <a:xfrm>
                <a:off x="2880" y="1026"/>
                <a:ext cx="8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80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1" lang="ko-KR" altLang="en-US">
                    <a:latin typeface="HY견고딕" pitchFamily="18" charset="-127"/>
                    <a:ea typeface="HY견고딕" pitchFamily="18" charset="-127"/>
                  </a:rPr>
                  <a:t>비만</a:t>
                </a:r>
              </a:p>
            </p:txBody>
          </p:sp>
          <p:sp>
            <p:nvSpPr>
              <p:cNvPr id="27659" name="Text Box 119"/>
              <p:cNvSpPr txBox="1">
                <a:spLocks noChangeArrowheads="1"/>
              </p:cNvSpPr>
              <p:nvPr/>
            </p:nvSpPr>
            <p:spPr bwMode="auto">
              <a:xfrm>
                <a:off x="3905" y="774"/>
                <a:ext cx="1633" cy="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Tx/>
                  <a:buChar char="-"/>
                </a:pPr>
                <a:r>
                  <a:rPr kumimoji="1" lang="en-US" altLang="ko-KR" sz="1600"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열량이 거의 없고 포만감을 증가시켜 비만 방지</a:t>
                </a:r>
              </a:p>
              <a:p>
                <a:pPr algn="l" eaLnBrk="1" latinLnBrk="1" hangingPunct="1">
                  <a:spcBef>
                    <a:spcPct val="50000"/>
                  </a:spcBef>
                  <a:buFontTx/>
                  <a:buChar char="-"/>
                </a:pPr>
                <a:r>
                  <a:rPr kumimoji="1" lang="ko-KR" altLang="en-US" sz="1600">
                    <a:latin typeface="HY견고딕" pitchFamily="18" charset="-127"/>
                    <a:ea typeface="HY견고딕" pitchFamily="18" charset="-127"/>
                  </a:rPr>
                  <a:t> 음식물을 씹고 삼키는데 시간이 많이 걸려 폭식 방지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ChangeArrowheads="1"/>
          </p:cNvSpPr>
          <p:nvPr/>
        </p:nvSpPr>
        <p:spPr bwMode="auto">
          <a:xfrm>
            <a:off x="0" y="908050"/>
            <a:ext cx="6516688" cy="5949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섬유소</a:t>
            </a:r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!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어디에</a:t>
            </a:r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?? </a:t>
            </a:r>
          </a:p>
        </p:txBody>
      </p:sp>
      <p:pic>
        <p:nvPicPr>
          <p:cNvPr id="28677" name="Picture 10" descr="이미지를 클릭하면 창이 닫힙니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17575"/>
            <a:ext cx="5148262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이미지를 클릭하면 창이 닫힙니다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7798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[5]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짠음식 피함</a:t>
            </a:r>
          </a:p>
        </p:txBody>
      </p:sp>
      <p:pic>
        <p:nvPicPr>
          <p:cNvPr id="29701" name="Picture 8" descr="이미지를 클릭하면 창이 닫힙니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40481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2" name="Group 39"/>
          <p:cNvGrpSpPr>
            <a:grpSpLocks/>
          </p:cNvGrpSpPr>
          <p:nvPr/>
        </p:nvGrpSpPr>
        <p:grpSpPr bwMode="auto">
          <a:xfrm>
            <a:off x="2843213" y="1844675"/>
            <a:ext cx="2089150" cy="2608263"/>
            <a:chOff x="1791" y="1162"/>
            <a:chExt cx="1316" cy="1643"/>
          </a:xfrm>
        </p:grpSpPr>
        <p:sp>
          <p:nvSpPr>
            <p:cNvPr id="29721" name="Text Box 10"/>
            <p:cNvSpPr txBox="1">
              <a:spLocks noChangeArrowheads="1"/>
            </p:cNvSpPr>
            <p:nvPr/>
          </p:nvSpPr>
          <p:spPr bwMode="auto">
            <a:xfrm>
              <a:off x="1791" y="1162"/>
              <a:ext cx="13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800"/>
                <a:t>세포 조직</a:t>
              </a:r>
            </a:p>
          </p:txBody>
        </p:sp>
        <p:sp>
          <p:nvSpPr>
            <p:cNvPr id="29722" name="Text Box 11"/>
            <p:cNvSpPr txBox="1">
              <a:spLocks noChangeArrowheads="1"/>
            </p:cNvSpPr>
            <p:nvPr/>
          </p:nvSpPr>
          <p:spPr bwMode="auto">
            <a:xfrm>
              <a:off x="1791" y="2478"/>
              <a:ext cx="13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800"/>
                <a:t>혈관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00338" y="2492375"/>
            <a:ext cx="1225550" cy="606425"/>
            <a:chOff x="2109" y="1751"/>
            <a:chExt cx="772" cy="382"/>
          </a:xfrm>
        </p:grpSpPr>
        <p:sp>
          <p:nvSpPr>
            <p:cNvPr id="29718" name="AutoShape 19"/>
            <p:cNvSpPr>
              <a:spLocks noChangeArrowheads="1"/>
            </p:cNvSpPr>
            <p:nvPr/>
          </p:nvSpPr>
          <p:spPr bwMode="auto">
            <a:xfrm rot="-2369790">
              <a:off x="2472" y="1952"/>
              <a:ext cx="409" cy="181"/>
            </a:xfrm>
            <a:prstGeom prst="leftArrow">
              <a:avLst>
                <a:gd name="adj1" fmla="val 50000"/>
                <a:gd name="adj2" fmla="val 56492"/>
              </a:avLst>
            </a:prstGeom>
            <a:solidFill>
              <a:srgbClr val="00CCFF"/>
            </a:solidFill>
            <a:ln w="381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9719" name="AutoShape 20"/>
            <p:cNvSpPr>
              <a:spLocks noChangeArrowheads="1"/>
            </p:cNvSpPr>
            <p:nvPr/>
          </p:nvSpPr>
          <p:spPr bwMode="auto">
            <a:xfrm rot="-2369790">
              <a:off x="2290" y="1842"/>
              <a:ext cx="409" cy="181"/>
            </a:xfrm>
            <a:prstGeom prst="leftArrow">
              <a:avLst>
                <a:gd name="adj1" fmla="val 50000"/>
                <a:gd name="adj2" fmla="val 56492"/>
              </a:avLst>
            </a:prstGeom>
            <a:solidFill>
              <a:srgbClr val="00CCFF"/>
            </a:solidFill>
            <a:ln w="381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9720" name="AutoShape 21"/>
            <p:cNvSpPr>
              <a:spLocks noChangeArrowheads="1"/>
            </p:cNvSpPr>
            <p:nvPr/>
          </p:nvSpPr>
          <p:spPr bwMode="auto">
            <a:xfrm rot="-2369790">
              <a:off x="2109" y="1751"/>
              <a:ext cx="409" cy="181"/>
            </a:xfrm>
            <a:prstGeom prst="leftArrow">
              <a:avLst>
                <a:gd name="adj1" fmla="val 50000"/>
                <a:gd name="adj2" fmla="val 56492"/>
              </a:avLst>
            </a:prstGeom>
            <a:solidFill>
              <a:srgbClr val="00CCFF"/>
            </a:solidFill>
            <a:ln w="381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 rot="10800000">
            <a:off x="2268538" y="4076700"/>
            <a:ext cx="1225550" cy="606425"/>
            <a:chOff x="2109" y="1751"/>
            <a:chExt cx="772" cy="382"/>
          </a:xfrm>
        </p:grpSpPr>
        <p:sp>
          <p:nvSpPr>
            <p:cNvPr id="29715" name="AutoShape 23"/>
            <p:cNvSpPr>
              <a:spLocks noChangeArrowheads="1"/>
            </p:cNvSpPr>
            <p:nvPr/>
          </p:nvSpPr>
          <p:spPr bwMode="auto">
            <a:xfrm rot="-2369790">
              <a:off x="2472" y="1952"/>
              <a:ext cx="409" cy="181"/>
            </a:xfrm>
            <a:prstGeom prst="leftArrow">
              <a:avLst>
                <a:gd name="adj1" fmla="val 50000"/>
                <a:gd name="adj2" fmla="val 56492"/>
              </a:avLst>
            </a:prstGeom>
            <a:solidFill>
              <a:srgbClr val="00CCFF"/>
            </a:solidFill>
            <a:ln w="381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9716" name="AutoShape 24"/>
            <p:cNvSpPr>
              <a:spLocks noChangeArrowheads="1"/>
            </p:cNvSpPr>
            <p:nvPr/>
          </p:nvSpPr>
          <p:spPr bwMode="auto">
            <a:xfrm rot="-2369790">
              <a:off x="2290" y="1842"/>
              <a:ext cx="409" cy="181"/>
            </a:xfrm>
            <a:prstGeom prst="leftArrow">
              <a:avLst>
                <a:gd name="adj1" fmla="val 50000"/>
                <a:gd name="adj2" fmla="val 56492"/>
              </a:avLst>
            </a:prstGeom>
            <a:solidFill>
              <a:srgbClr val="00CCFF"/>
            </a:solidFill>
            <a:ln w="381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9717" name="AutoShape 25"/>
            <p:cNvSpPr>
              <a:spLocks noChangeArrowheads="1"/>
            </p:cNvSpPr>
            <p:nvPr/>
          </p:nvSpPr>
          <p:spPr bwMode="auto">
            <a:xfrm rot="-2369790">
              <a:off x="2109" y="1751"/>
              <a:ext cx="409" cy="181"/>
            </a:xfrm>
            <a:prstGeom prst="leftArrow">
              <a:avLst>
                <a:gd name="adj1" fmla="val 50000"/>
                <a:gd name="adj2" fmla="val 56492"/>
              </a:avLst>
            </a:prstGeom>
            <a:solidFill>
              <a:srgbClr val="00CCFF"/>
            </a:solidFill>
            <a:ln w="381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30741" name="Text Box 26"/>
          <p:cNvSpPr txBox="1">
            <a:spLocks noChangeArrowheads="1"/>
          </p:cNvSpPr>
          <p:nvPr/>
        </p:nvSpPr>
        <p:spPr bwMode="auto">
          <a:xfrm>
            <a:off x="2124075" y="3357563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b="1">
                <a:solidFill>
                  <a:srgbClr val="0000FF"/>
                </a:solidFill>
              </a:rPr>
              <a:t>수분이동</a:t>
            </a:r>
          </a:p>
        </p:txBody>
      </p:sp>
      <p:grpSp>
        <p:nvGrpSpPr>
          <p:cNvPr id="29706" name="Group 38"/>
          <p:cNvGrpSpPr>
            <a:grpSpLocks/>
          </p:cNvGrpSpPr>
          <p:nvPr/>
        </p:nvGrpSpPr>
        <p:grpSpPr bwMode="auto">
          <a:xfrm>
            <a:off x="4572000" y="1700213"/>
            <a:ext cx="4321175" cy="4367212"/>
            <a:chOff x="2880" y="1071"/>
            <a:chExt cx="2722" cy="2751"/>
          </a:xfrm>
        </p:grpSpPr>
        <p:sp>
          <p:nvSpPr>
            <p:cNvPr id="29707" name="Text Box 29"/>
            <p:cNvSpPr txBox="1">
              <a:spLocks noChangeArrowheads="1"/>
            </p:cNvSpPr>
            <p:nvPr/>
          </p:nvSpPr>
          <p:spPr bwMode="auto">
            <a:xfrm>
              <a:off x="2880" y="1071"/>
              <a:ext cx="2722" cy="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800">
                  <a:solidFill>
                    <a:srgbClr val="339933"/>
                  </a:solidFill>
                </a:rPr>
                <a:t>소금 많이 섭취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800">
                  <a:solidFill>
                    <a:srgbClr val="339933"/>
                  </a:solidFill>
                </a:rPr>
                <a:t>혈액내 </a:t>
              </a:r>
              <a:r>
                <a:rPr lang="en-US" altLang="ko-KR" sz="2800">
                  <a:solidFill>
                    <a:srgbClr val="339933"/>
                  </a:solidFill>
                </a:rPr>
                <a:t>Na</a:t>
              </a:r>
              <a:r>
                <a:rPr lang="ko-KR" altLang="en-US" sz="2800">
                  <a:solidFill>
                    <a:srgbClr val="339933"/>
                  </a:solidFill>
                </a:rPr>
                <a:t>양 많아짐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800">
                  <a:solidFill>
                    <a:srgbClr val="339933"/>
                  </a:solidFill>
                </a:rPr>
                <a:t>삼투압에 의해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800">
                  <a:solidFill>
                    <a:srgbClr val="339933"/>
                  </a:solidFill>
                </a:rPr>
                <a:t>혈관내로 물을 끌여들여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800">
                  <a:solidFill>
                    <a:srgbClr val="339933"/>
                  </a:solidFill>
                </a:rPr>
                <a:t>혈액의 부피</a:t>
              </a:r>
              <a:r>
                <a:rPr lang="en-US" altLang="ko-KR" sz="2800">
                  <a:solidFill>
                    <a:srgbClr val="339933"/>
                  </a:solidFill>
                </a:rPr>
                <a:t>(</a:t>
              </a:r>
              <a:r>
                <a:rPr lang="ko-KR" altLang="en-US" sz="2800">
                  <a:solidFill>
                    <a:srgbClr val="339933"/>
                  </a:solidFill>
                </a:rPr>
                <a:t>양</a:t>
              </a:r>
              <a:r>
                <a:rPr lang="en-US" altLang="ko-KR" sz="2800">
                  <a:solidFill>
                    <a:srgbClr val="339933"/>
                  </a:solidFill>
                </a:rPr>
                <a:t>) </a:t>
              </a:r>
              <a:r>
                <a:rPr lang="ko-KR" altLang="en-US" sz="2800">
                  <a:solidFill>
                    <a:srgbClr val="339933"/>
                  </a:solidFill>
                </a:rPr>
                <a:t>커짐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800">
                  <a:solidFill>
                    <a:srgbClr val="339933"/>
                  </a:solidFill>
                </a:rPr>
                <a:t>혈관이 압력을 받음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800">
                  <a:solidFill>
                    <a:srgbClr val="FF3300"/>
                  </a:solidFill>
                </a:rPr>
                <a:t>고혈압</a:t>
              </a:r>
            </a:p>
          </p:txBody>
        </p:sp>
        <p:grpSp>
          <p:nvGrpSpPr>
            <p:cNvPr id="29708" name="Group 37"/>
            <p:cNvGrpSpPr>
              <a:grpSpLocks/>
            </p:cNvGrpSpPr>
            <p:nvPr/>
          </p:nvGrpSpPr>
          <p:grpSpPr bwMode="auto">
            <a:xfrm>
              <a:off x="4168" y="1371"/>
              <a:ext cx="136" cy="2128"/>
              <a:chOff x="4059" y="1371"/>
              <a:chExt cx="136" cy="2128"/>
            </a:xfrm>
          </p:grpSpPr>
          <p:sp>
            <p:nvSpPr>
              <p:cNvPr id="29709" name="AutoShape 30"/>
              <p:cNvSpPr>
                <a:spLocks noChangeArrowheads="1"/>
              </p:cNvSpPr>
              <p:nvPr/>
            </p:nvSpPr>
            <p:spPr bwMode="auto">
              <a:xfrm rot="-5400000">
                <a:off x="4070" y="1360"/>
                <a:ext cx="114" cy="136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FFF00">
                  <a:alpha val="70195"/>
                </a:srgbClr>
              </a:solidFill>
              <a:ln w="38100" algn="ctr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9710" name="AutoShape 32"/>
              <p:cNvSpPr>
                <a:spLocks noChangeArrowheads="1"/>
              </p:cNvSpPr>
              <p:nvPr/>
            </p:nvSpPr>
            <p:spPr bwMode="auto">
              <a:xfrm rot="-5400000">
                <a:off x="4070" y="3374"/>
                <a:ext cx="114" cy="136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FFF00">
                  <a:alpha val="70195"/>
                </a:srgbClr>
              </a:solidFill>
              <a:ln w="38100" algn="ctr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9711" name="AutoShape 33"/>
              <p:cNvSpPr>
                <a:spLocks noChangeArrowheads="1"/>
              </p:cNvSpPr>
              <p:nvPr/>
            </p:nvSpPr>
            <p:spPr bwMode="auto">
              <a:xfrm rot="-5400000">
                <a:off x="4070" y="1754"/>
                <a:ext cx="114" cy="136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FFF00">
                  <a:alpha val="70195"/>
                </a:srgbClr>
              </a:solidFill>
              <a:ln w="38100" algn="ctr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9712" name="AutoShape 34"/>
              <p:cNvSpPr>
                <a:spLocks noChangeArrowheads="1"/>
              </p:cNvSpPr>
              <p:nvPr/>
            </p:nvSpPr>
            <p:spPr bwMode="auto">
              <a:xfrm rot="-5400000">
                <a:off x="4070" y="2171"/>
                <a:ext cx="114" cy="136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FFF00">
                  <a:alpha val="70195"/>
                </a:srgbClr>
              </a:solidFill>
              <a:ln w="38100" algn="ctr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9713" name="AutoShape 35"/>
              <p:cNvSpPr>
                <a:spLocks noChangeArrowheads="1"/>
              </p:cNvSpPr>
              <p:nvPr/>
            </p:nvSpPr>
            <p:spPr bwMode="auto">
              <a:xfrm rot="-5400000">
                <a:off x="4070" y="2579"/>
                <a:ext cx="114" cy="136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FFF00">
                  <a:alpha val="70195"/>
                </a:srgbClr>
              </a:solidFill>
              <a:ln w="38100" algn="ctr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9714" name="AutoShape 36"/>
              <p:cNvSpPr>
                <a:spLocks noChangeArrowheads="1"/>
              </p:cNvSpPr>
              <p:nvPr/>
            </p:nvSpPr>
            <p:spPr bwMode="auto">
              <a:xfrm rot="-5400000">
                <a:off x="4070" y="2965"/>
                <a:ext cx="114" cy="136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FFF00">
                  <a:alpha val="70195"/>
                </a:srgbClr>
              </a:solidFill>
              <a:ln w="38100" algn="ctr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6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그밖의 고지혈증의 치료</a:t>
            </a:r>
          </a:p>
        </p:txBody>
      </p:sp>
      <p:pic>
        <p:nvPicPr>
          <p:cNvPr id="30725" name="Picture 14" descr="EMB0cc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68438"/>
            <a:ext cx="3276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0" descr="아이콘 - 이미지크기 : 76 X 99&#10;동물,캐릭터..아령,운동하는돼지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080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4" descr="이미지를 클릭하면 창이 닫힙니다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8438"/>
            <a:ext cx="34925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3" descr="이미지를 클릭하면 창이 닫힙니다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2725"/>
            <a:ext cx="29527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25"/>
          <p:cNvSpPr txBox="1">
            <a:spLocks noChangeArrowheads="1"/>
          </p:cNvSpPr>
          <p:nvPr/>
        </p:nvSpPr>
        <p:spPr bwMode="auto">
          <a:xfrm>
            <a:off x="2987675" y="4941888"/>
            <a:ext cx="31686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3200"/>
              <a:t>니코틴</a:t>
            </a:r>
            <a:r>
              <a:rPr lang="en-US" altLang="ko-KR" sz="3200"/>
              <a:t>(×)</a:t>
            </a:r>
          </a:p>
          <a:p>
            <a:pPr eaLnBrk="1" hangingPunct="1">
              <a:spcBef>
                <a:spcPct val="50000"/>
              </a:spcBef>
            </a:pPr>
            <a:r>
              <a:rPr lang="ko-KR" altLang="en-US"/>
              <a:t>혈관과 혈액성분에 작용</a:t>
            </a:r>
          </a:p>
          <a:p>
            <a:pPr eaLnBrk="1" hangingPunct="1">
              <a:spcBef>
                <a:spcPct val="50000"/>
              </a:spcBef>
            </a:pPr>
            <a:r>
              <a:rPr lang="ko-KR" altLang="en-US"/>
              <a:t>혈압↑</a:t>
            </a:r>
            <a:r>
              <a:rPr lang="en-US" altLang="ko-KR"/>
              <a:t>,</a:t>
            </a:r>
            <a:r>
              <a:rPr lang="ko-KR" altLang="en-US"/>
              <a:t>고지혈증 일으킴</a:t>
            </a:r>
          </a:p>
        </p:txBody>
      </p:sp>
      <p:sp>
        <p:nvSpPr>
          <p:cNvPr id="30730" name="Text Box 27"/>
          <p:cNvSpPr txBox="1">
            <a:spLocks noChangeArrowheads="1"/>
          </p:cNvSpPr>
          <p:nvPr/>
        </p:nvSpPr>
        <p:spPr bwMode="auto">
          <a:xfrm>
            <a:off x="5975350" y="4941888"/>
            <a:ext cx="31686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3200"/>
              <a:t>스트레스</a:t>
            </a:r>
            <a:r>
              <a:rPr lang="en-US" altLang="ko-KR" sz="3200"/>
              <a:t>(×)</a:t>
            </a:r>
          </a:p>
          <a:p>
            <a:pPr eaLnBrk="1" hangingPunct="1">
              <a:spcBef>
                <a:spcPct val="50000"/>
              </a:spcBef>
            </a:pPr>
            <a:r>
              <a:rPr lang="ko-KR" altLang="en-US"/>
              <a:t>혈압상승→혈관 부담</a:t>
            </a:r>
          </a:p>
          <a:p>
            <a:pPr eaLnBrk="1" hangingPunct="1">
              <a:spcBef>
                <a:spcPct val="50000"/>
              </a:spcBef>
            </a:pPr>
            <a:r>
              <a:rPr lang="ko-KR" altLang="en-US"/>
              <a:t>고지혈증의 위험인자</a:t>
            </a:r>
          </a:p>
        </p:txBody>
      </p:sp>
      <p:sp>
        <p:nvSpPr>
          <p:cNvPr id="30731" name="Text Box 28"/>
          <p:cNvSpPr txBox="1">
            <a:spLocks noChangeArrowheads="1"/>
          </p:cNvSpPr>
          <p:nvPr/>
        </p:nvSpPr>
        <p:spPr bwMode="auto">
          <a:xfrm>
            <a:off x="34925" y="4941888"/>
            <a:ext cx="31686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3200"/>
              <a:t>운동</a:t>
            </a:r>
            <a:r>
              <a:rPr lang="en-US" altLang="ko-KR" sz="3200"/>
              <a:t>(○)</a:t>
            </a:r>
          </a:p>
          <a:p>
            <a:pPr eaLnBrk="1" hangingPunct="1">
              <a:spcBef>
                <a:spcPct val="50000"/>
              </a:spcBef>
            </a:pPr>
            <a:r>
              <a:rPr lang="ko-KR" altLang="en-US"/>
              <a:t>체중조절</a:t>
            </a:r>
            <a:r>
              <a:rPr lang="en-US" altLang="ko-KR"/>
              <a:t>(</a:t>
            </a:r>
            <a:r>
              <a:rPr lang="ko-KR" altLang="en-US"/>
              <a:t>지방태움</a:t>
            </a:r>
            <a:r>
              <a:rPr lang="en-US" altLang="ko-KR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ko-KR" altLang="en-US"/>
              <a:t>혈압↓</a:t>
            </a:r>
            <a:r>
              <a:rPr lang="en-US" altLang="ko-KR"/>
              <a:t>,</a:t>
            </a:r>
            <a:r>
              <a:rPr lang="ko-KR" altLang="en-US"/>
              <a:t>근력강화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이것만은 꼭</a:t>
            </a:r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~!!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기억하세요</a:t>
            </a:r>
          </a:p>
        </p:txBody>
      </p:sp>
      <p:grpSp>
        <p:nvGrpSpPr>
          <p:cNvPr id="2053" name="Group 16"/>
          <p:cNvGrpSpPr>
            <a:grpSpLocks/>
          </p:cNvGrpSpPr>
          <p:nvPr/>
        </p:nvGrpSpPr>
        <p:grpSpPr bwMode="auto">
          <a:xfrm>
            <a:off x="754063" y="1412875"/>
            <a:ext cx="7704137" cy="4968875"/>
            <a:chOff x="475" y="890"/>
            <a:chExt cx="4853" cy="3130"/>
          </a:xfrm>
        </p:grpSpPr>
        <p:sp>
          <p:nvSpPr>
            <p:cNvPr id="2055" name="AutoShape 5"/>
            <p:cNvSpPr>
              <a:spLocks noChangeArrowheads="1"/>
            </p:cNvSpPr>
            <p:nvPr/>
          </p:nvSpPr>
          <p:spPr bwMode="auto">
            <a:xfrm>
              <a:off x="475" y="1162"/>
              <a:ext cx="4853" cy="285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336" y="890"/>
              <a:ext cx="3221" cy="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/>
              <a:r>
                <a:rPr kumimoji="1" lang="ko-KR" altLang="en-US" sz="36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표준체중을 유지하자</a:t>
              </a:r>
            </a:p>
          </p:txBody>
        </p:sp>
        <p:sp>
          <p:nvSpPr>
            <p:cNvPr id="2057" name="Text Box 7"/>
            <p:cNvSpPr txBox="1">
              <a:spLocks noChangeArrowheads="1"/>
            </p:cNvSpPr>
            <p:nvPr/>
          </p:nvSpPr>
          <p:spPr bwMode="auto">
            <a:xfrm>
              <a:off x="839" y="1706"/>
              <a:ext cx="4309" cy="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latinLnBrk="1" hangingPunct="1">
                <a:spcBef>
                  <a:spcPct val="50000"/>
                </a:spcBef>
              </a:pPr>
              <a:r>
                <a:rPr kumimoji="1" lang="ko-KR" altLang="en-US" sz="3600">
                  <a:solidFill>
                    <a:srgbClr val="339933"/>
                  </a:solidFill>
                  <a:latin typeface="HY견고딕" pitchFamily="18" charset="-127"/>
                  <a:ea typeface="HY견고딕" pitchFamily="18" charset="-127"/>
                </a:rPr>
                <a:t>과체중</a:t>
              </a:r>
              <a:r>
                <a:rPr kumimoji="1" lang="ko-KR" altLang="en-US" sz="3600">
                  <a:latin typeface="HY견고딕" pitchFamily="18" charset="-127"/>
                  <a:ea typeface="HY견고딕" pitchFamily="18" charset="-127"/>
                </a:rPr>
                <a:t>과 </a:t>
              </a:r>
              <a:r>
                <a:rPr kumimoji="1" lang="ko-KR" altLang="en-US" sz="3600">
                  <a:solidFill>
                    <a:srgbClr val="339933"/>
                  </a:solidFill>
                  <a:latin typeface="HY견고딕" pitchFamily="18" charset="-127"/>
                  <a:ea typeface="HY견고딕" pitchFamily="18" charset="-127"/>
                </a:rPr>
                <a:t>비만</a:t>
              </a:r>
              <a:r>
                <a:rPr kumimoji="1" lang="ko-KR" altLang="en-US" sz="3600">
                  <a:latin typeface="HY견고딕" pitchFamily="18" charset="-127"/>
                  <a:ea typeface="HY견고딕" pitchFamily="18" charset="-127"/>
                </a:rPr>
                <a:t>은 모든 </a:t>
              </a:r>
              <a:r>
                <a:rPr kumimoji="1" lang="ko-KR" altLang="en-US" sz="3600">
                  <a:solidFill>
                    <a:srgbClr val="FF66FF"/>
                  </a:solidFill>
                  <a:latin typeface="HY견고딕" pitchFamily="18" charset="-127"/>
                  <a:ea typeface="HY견고딕" pitchFamily="18" charset="-127"/>
                </a:rPr>
                <a:t>성인병에</a:t>
              </a:r>
            </a:p>
            <a:p>
              <a:pPr algn="l" eaLnBrk="1" latinLnBrk="1" hangingPunct="1">
                <a:spcBef>
                  <a:spcPct val="50000"/>
                </a:spcBef>
              </a:pPr>
              <a:r>
                <a:rPr kumimoji="1" lang="ko-KR" altLang="en-US" sz="3600">
                  <a:solidFill>
                    <a:srgbClr val="FF66FF"/>
                  </a:solidFill>
                  <a:latin typeface="HY견고딕" pitchFamily="18" charset="-127"/>
                  <a:ea typeface="HY견고딕" pitchFamily="18" charset="-127"/>
                </a:rPr>
                <a:t>노출</a:t>
              </a:r>
              <a:r>
                <a:rPr kumimoji="1" lang="ko-KR" altLang="en-US" sz="3600">
                  <a:latin typeface="HY견고딕" pitchFamily="18" charset="-127"/>
                  <a:ea typeface="HY견고딕" pitchFamily="18" charset="-127"/>
                </a:rPr>
                <a:t>되기 쉬운 가장 큰 위험인자 </a:t>
              </a:r>
            </a:p>
            <a:p>
              <a:pPr algn="l" eaLnBrk="1" latinLnBrk="1" hangingPunct="1">
                <a:spcBef>
                  <a:spcPct val="50000"/>
                </a:spcBef>
              </a:pPr>
              <a:r>
                <a:rPr kumimoji="1" lang="ko-KR" altLang="en-US" sz="3600">
                  <a:latin typeface="HY견고딕" pitchFamily="18" charset="-127"/>
                  <a:ea typeface="HY견고딕" pitchFamily="18" charset="-127"/>
                </a:rPr>
                <a:t>이다</a:t>
              </a:r>
              <a:r>
                <a:rPr kumimoji="1" lang="en-US" altLang="ko-KR" sz="3600">
                  <a:latin typeface="HY견고딕" pitchFamily="18" charset="-127"/>
                  <a:ea typeface="HY견고딕" pitchFamily="18" charset="-127"/>
                </a:rPr>
                <a:t>.</a:t>
              </a:r>
            </a:p>
          </p:txBody>
        </p:sp>
      </p:grpSp>
      <p:pic>
        <p:nvPicPr>
          <p:cNvPr id="132102" name="Picture 6" descr="MCj029954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3950"/>
            <a:ext cx="15113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13"/>
          <p:cNvGraphicFramePr>
            <a:graphicFrameLocks noChangeAspect="1"/>
          </p:cNvGraphicFramePr>
          <p:nvPr>
            <p:ph idx="1"/>
          </p:nvPr>
        </p:nvGraphicFramePr>
        <p:xfrm>
          <a:off x="5556250" y="4292600"/>
          <a:ext cx="1752600" cy="1828800"/>
        </p:xfrm>
        <a:graphic>
          <a:graphicData uri="http://schemas.openxmlformats.org/presentationml/2006/ole">
            <p:oleObj spid="_x0000_s2058" name="비트맵 이미지" r:id="rId4" imgW="1752381" imgH="18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31747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ko-KR"/>
          </a:p>
        </p:txBody>
      </p:sp>
      <p:pic>
        <p:nvPicPr>
          <p:cNvPr id="31748" name="Picture 14" descr="이미지를 클릭하면 창이 닫힙니다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644900"/>
            <a:ext cx="22336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15"/>
          <p:cNvSpPr txBox="1">
            <a:spLocks noChangeArrowheads="1"/>
          </p:cNvSpPr>
          <p:nvPr/>
        </p:nvSpPr>
        <p:spPr bwMode="auto">
          <a:xfrm>
            <a:off x="1692275" y="1484313"/>
            <a:ext cx="56165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6600" b="1">
                <a:solidFill>
                  <a:srgbClr val="85C800"/>
                </a:solidFill>
              </a:rPr>
              <a:t>경청해 주셔서 감사합니다</a:t>
            </a:r>
            <a:r>
              <a:rPr lang="en-US" altLang="ko-KR" sz="6600" b="1">
                <a:solidFill>
                  <a:srgbClr val="85C800"/>
                </a:solidFill>
              </a:rPr>
              <a:t>~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6147" name="Picture 5" descr="고지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64293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0" name="Picture 20" descr="이미지를 클릭하면 창이 닫힙니다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3929062" cy="4575175"/>
          </a:xfrm>
          <a:prstGeom prst="rect">
            <a:avLst/>
          </a:prstGeom>
          <a:noFill/>
          <a:ln w="25400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latin typeface="HY헤드라인M" pitchFamily="18" charset="-127"/>
                <a:ea typeface="HY헤드라인M" pitchFamily="18" charset="-127"/>
              </a:rPr>
              <a:t>콜레스테롤이란</a:t>
            </a:r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혈 중 지 질</a:t>
            </a: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-396875" y="1125538"/>
            <a:ext cx="9290050" cy="1701800"/>
            <a:chOff x="-250" y="709"/>
            <a:chExt cx="5852" cy="1072"/>
          </a:xfrm>
        </p:grpSpPr>
        <p:sp>
          <p:nvSpPr>
            <p:cNvPr id="3" name="AutoShape 86"/>
            <p:cNvSpPr>
              <a:spLocks noChangeArrowheads="1"/>
            </p:cNvSpPr>
            <p:nvPr/>
          </p:nvSpPr>
          <p:spPr bwMode="auto">
            <a:xfrm>
              <a:off x="249" y="709"/>
              <a:ext cx="997" cy="680"/>
            </a:xfrm>
            <a:prstGeom prst="homePlate">
              <a:avLst>
                <a:gd name="adj" fmla="val 36654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FFFF99"/>
                </a:gs>
              </a:gsLst>
              <a:lin ang="0" scaled="1"/>
            </a:gradFill>
            <a:ln w="3810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buFont typeface="Wingdings" pitchFamily="2" charset="2"/>
                <a:buNone/>
              </a:pPr>
              <a:r>
                <a:rPr kumimoji="1" lang="ko-KR" altLang="en-US" sz="2400">
                  <a:latin typeface="HY견고딕" pitchFamily="18" charset="-127"/>
                  <a:ea typeface="HY견고딕" pitchFamily="18" charset="-127"/>
                </a:rPr>
                <a:t>혈중지질</a:t>
              </a:r>
            </a:p>
          </p:txBody>
        </p:sp>
        <p:sp>
          <p:nvSpPr>
            <p:cNvPr id="7178" name="AutoShape 89"/>
            <p:cNvSpPr>
              <a:spLocks noChangeArrowheads="1"/>
            </p:cNvSpPr>
            <p:nvPr/>
          </p:nvSpPr>
          <p:spPr bwMode="auto">
            <a:xfrm>
              <a:off x="1111" y="709"/>
              <a:ext cx="4491" cy="680"/>
            </a:xfrm>
            <a:prstGeom prst="chevron">
              <a:avLst>
                <a:gd name="adj" fmla="val 354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99CC00"/>
                </a:gs>
              </a:gsLst>
              <a:lin ang="0" scaled="1"/>
            </a:gradFill>
            <a:ln w="3810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lIns="540000" rIns="36000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latinLnBrk="1" hangingPunct="1">
                <a:buFont typeface="Wingdings" pitchFamily="2" charset="2"/>
                <a:buNone/>
              </a:pPr>
              <a:r>
                <a:rPr kumimoji="1" lang="ko-KR" altLang="en-US" sz="2400">
                  <a:latin typeface="HY견고딕" pitchFamily="18" charset="-127"/>
                  <a:ea typeface="HY견고딕" pitchFamily="18" charset="-127"/>
                </a:rPr>
                <a:t>혈액 내 </a:t>
              </a:r>
              <a:r>
                <a:rPr kumimoji="1" lang="ko-KR" altLang="en-US" sz="24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지방산</a:t>
              </a:r>
              <a:r>
                <a:rPr kumimoji="1" lang="ko-KR" altLang="en-US" sz="2400">
                  <a:latin typeface="HY견고딕" pitchFamily="18" charset="-127"/>
                  <a:ea typeface="HY견고딕" pitchFamily="18" charset="-127"/>
                </a:rPr>
                <a:t>과 이것이 </a:t>
              </a:r>
              <a:r>
                <a:rPr kumimoji="1" lang="ko-KR" altLang="en-US" sz="2400">
                  <a:solidFill>
                    <a:srgbClr val="0033CC"/>
                  </a:solidFill>
                  <a:latin typeface="HY견고딕" pitchFamily="18" charset="-127"/>
                  <a:ea typeface="HY견고딕" pitchFamily="18" charset="-127"/>
                </a:rPr>
                <a:t>화학적으로 관련된 여러 가지 물질</a:t>
              </a:r>
              <a:r>
                <a:rPr kumimoji="1" lang="ko-KR" altLang="en-US" sz="2400">
                  <a:latin typeface="HY견고딕" pitchFamily="18" charset="-127"/>
                  <a:ea typeface="HY견고딕" pitchFamily="18" charset="-127"/>
                </a:rPr>
                <a:t>들을 포함하는 것</a:t>
              </a:r>
              <a:r>
                <a:rPr kumimoji="1" lang="en-US" altLang="ko-KR" sz="2400">
                  <a:latin typeface="HY견고딕" pitchFamily="18" charset="-127"/>
                  <a:ea typeface="HY견고딕" pitchFamily="18" charset="-127"/>
                </a:rPr>
                <a:t> </a:t>
              </a:r>
            </a:p>
          </p:txBody>
        </p:sp>
        <p:grpSp>
          <p:nvGrpSpPr>
            <p:cNvPr id="7179" name="Group 107"/>
            <p:cNvGrpSpPr>
              <a:grpSpLocks/>
            </p:cNvGrpSpPr>
            <p:nvPr/>
          </p:nvGrpSpPr>
          <p:grpSpPr bwMode="auto">
            <a:xfrm>
              <a:off x="-250" y="1525"/>
              <a:ext cx="5852" cy="256"/>
              <a:chOff x="-250" y="1525"/>
              <a:chExt cx="5852" cy="256"/>
            </a:xfrm>
          </p:grpSpPr>
          <p:grpSp>
            <p:nvGrpSpPr>
              <p:cNvPr id="7180" name="Group 91"/>
              <p:cNvGrpSpPr>
                <a:grpSpLocks/>
              </p:cNvGrpSpPr>
              <p:nvPr/>
            </p:nvGrpSpPr>
            <p:grpSpPr bwMode="auto">
              <a:xfrm>
                <a:off x="-250" y="1525"/>
                <a:ext cx="1405" cy="256"/>
                <a:chOff x="250" y="3702"/>
                <a:chExt cx="1405" cy="256"/>
              </a:xfrm>
            </p:grpSpPr>
            <p:grpSp>
              <p:nvGrpSpPr>
                <p:cNvPr id="7182" name="Group 92"/>
                <p:cNvGrpSpPr>
                  <a:grpSpLocks/>
                </p:cNvGrpSpPr>
                <p:nvPr/>
              </p:nvGrpSpPr>
              <p:grpSpPr bwMode="auto">
                <a:xfrm>
                  <a:off x="1214" y="3702"/>
                  <a:ext cx="441" cy="256"/>
                  <a:chOff x="1583" y="1786"/>
                  <a:chExt cx="617" cy="283"/>
                </a:xfrm>
              </p:grpSpPr>
              <p:sp>
                <p:nvSpPr>
                  <p:cNvPr id="7184" name="AutoShape 93"/>
                  <p:cNvSpPr>
                    <a:spLocks noChangeArrowheads="1"/>
                  </p:cNvSpPr>
                  <p:nvPr/>
                </p:nvSpPr>
                <p:spPr bwMode="gray">
                  <a:xfrm>
                    <a:off x="1766" y="1786"/>
                    <a:ext cx="252" cy="283"/>
                  </a:xfrm>
                  <a:prstGeom prst="chevron">
                    <a:avLst>
                      <a:gd name="adj" fmla="val 52514"/>
                    </a:avLst>
                  </a:prstGeom>
                  <a:solidFill>
                    <a:srgbClr val="99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7185" name="AutoShape 94"/>
                  <p:cNvSpPr>
                    <a:spLocks noChangeArrowheads="1"/>
                  </p:cNvSpPr>
                  <p:nvPr/>
                </p:nvSpPr>
                <p:spPr bwMode="gray">
                  <a:xfrm>
                    <a:off x="1948" y="1786"/>
                    <a:ext cx="252" cy="283"/>
                  </a:xfrm>
                  <a:prstGeom prst="chevron">
                    <a:avLst>
                      <a:gd name="adj" fmla="val 52514"/>
                    </a:avLst>
                  </a:prstGeom>
                  <a:solidFill>
                    <a:srgbClr val="99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7186" name="AutoShape 95"/>
                  <p:cNvSpPr>
                    <a:spLocks noChangeArrowheads="1"/>
                  </p:cNvSpPr>
                  <p:nvPr/>
                </p:nvSpPr>
                <p:spPr bwMode="gray">
                  <a:xfrm>
                    <a:off x="1583" y="1786"/>
                    <a:ext cx="252" cy="283"/>
                  </a:xfrm>
                  <a:prstGeom prst="chevron">
                    <a:avLst>
                      <a:gd name="adj" fmla="val 52514"/>
                    </a:avLst>
                  </a:prstGeom>
                  <a:solidFill>
                    <a:srgbClr val="99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휴먼엑스포" pitchFamily="18" charset="-127"/>
                        <a:ea typeface="휴먼엑스포" pitchFamily="18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sp>
              <p:nvSpPr>
                <p:cNvPr id="7183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250" y="3702"/>
                  <a:ext cx="131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468000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휴먼엑스포" pitchFamily="18" charset="-127"/>
                      <a:ea typeface="휴먼엑스포" pitchFamily="18" charset="-127"/>
                    </a:defRPr>
                  </a:lvl9pPr>
                </a:lstStyle>
                <a:p>
                  <a:pPr algn="l" eaLnBrk="1" latinLnBrk="1" hangingPunct="1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kumimoji="1" lang="en-US" altLang="ko-KR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   </a:t>
                  </a:r>
                  <a:r>
                    <a:rPr kumimoji="1" lang="ko-KR" altLang="en-US" b="1">
                      <a:solidFill>
                        <a:srgbClr val="008000"/>
                      </a:solidFill>
                      <a:latin typeface="굴림체" pitchFamily="49" charset="-127"/>
                      <a:ea typeface="굴림체" pitchFamily="49" charset="-127"/>
                    </a:rPr>
                    <a:t>종 류 </a:t>
                  </a:r>
                </a:p>
              </p:txBody>
            </p:sp>
          </p:grpSp>
          <p:sp>
            <p:nvSpPr>
              <p:cNvPr id="7181" name="Text Box 102"/>
              <p:cNvSpPr txBox="1">
                <a:spLocks noChangeArrowheads="1"/>
              </p:cNvSpPr>
              <p:nvPr/>
            </p:nvSpPr>
            <p:spPr bwMode="auto">
              <a:xfrm>
                <a:off x="930" y="1525"/>
                <a:ext cx="46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6800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algn="l" eaLnBrk="1" latin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1" lang="ko-KR" altLang="en-US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지방산</a:t>
                </a:r>
                <a:r>
                  <a:rPr kumimoji="1" lang="en-US" altLang="ko-KR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,</a:t>
                </a:r>
                <a:r>
                  <a:rPr kumimoji="1" lang="ko-KR" altLang="en-US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중성지방</a:t>
                </a:r>
                <a:r>
                  <a:rPr kumimoji="1" lang="en-US" altLang="ko-KR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,</a:t>
                </a:r>
                <a:r>
                  <a:rPr kumimoji="1" lang="ko-KR" altLang="en-US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콜레스테롤</a:t>
                </a:r>
                <a:r>
                  <a:rPr kumimoji="1" lang="en-US" altLang="ko-KR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,</a:t>
                </a:r>
                <a:r>
                  <a:rPr kumimoji="1" lang="ko-KR" altLang="en-US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인지질</a:t>
                </a:r>
                <a:r>
                  <a:rPr kumimoji="1" lang="en-US" altLang="ko-KR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,</a:t>
                </a:r>
                <a:r>
                  <a:rPr kumimoji="1" lang="ko-KR" altLang="en-US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지용성비타민</a:t>
                </a:r>
                <a:r>
                  <a:rPr kumimoji="1" lang="en-US" altLang="ko-KR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,</a:t>
                </a:r>
                <a:r>
                  <a:rPr kumimoji="1" lang="ko-KR" altLang="en-US" b="1">
                    <a:solidFill>
                      <a:srgbClr val="008000"/>
                    </a:solidFill>
                    <a:latin typeface="굴림체" pitchFamily="49" charset="-127"/>
                    <a:ea typeface="굴림체" pitchFamily="49" charset="-127"/>
                  </a:rPr>
                  <a:t>지단백 </a:t>
                </a:r>
              </a:p>
            </p:txBody>
          </p:sp>
        </p:grpSp>
      </p:grpSp>
      <p:grpSp>
        <p:nvGrpSpPr>
          <p:cNvPr id="7" name="그룹 20"/>
          <p:cNvGrpSpPr>
            <a:grpSpLocks/>
          </p:cNvGrpSpPr>
          <p:nvPr/>
        </p:nvGrpSpPr>
        <p:grpSpPr bwMode="auto">
          <a:xfrm>
            <a:off x="250825" y="3292475"/>
            <a:ext cx="8535988" cy="2873375"/>
            <a:chOff x="250825" y="3292475"/>
            <a:chExt cx="8536017" cy="2873376"/>
          </a:xfrm>
        </p:grpSpPr>
        <p:pic>
          <p:nvPicPr>
            <p:cNvPr id="7175" name="Picture 105" descr="MCj0371076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221163"/>
              <a:ext cx="1462088" cy="19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104"/>
            <p:cNvSpPr txBox="1">
              <a:spLocks noChangeArrowheads="1"/>
            </p:cNvSpPr>
            <p:nvPr/>
          </p:nvSpPr>
          <p:spPr bwMode="auto">
            <a:xfrm>
              <a:off x="325437" y="3292475"/>
              <a:ext cx="846140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8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latinLnBrk="1" hangingPunct="1">
                <a:buFont typeface="Wingdings" pitchFamily="2" charset="2"/>
                <a:buNone/>
              </a:pPr>
              <a:r>
                <a:rPr kumimoji="1" lang="ko-KR" altLang="en-US" sz="1800">
                  <a:latin typeface="HY견고딕" pitchFamily="18" charset="-127"/>
                  <a:ea typeface="HY견고딕" pitchFamily="18" charset="-127"/>
                </a:rPr>
                <a:t>콜레스테롤이나 중성지방으로 대표되는 혈청지질은 성분이 지방이기 때문에 수용성</a:t>
              </a:r>
              <a:r>
                <a:rPr kumimoji="1" lang="en-US" altLang="ko-KR" sz="1800"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kumimoji="1" lang="ko-KR" altLang="en-US" sz="1800">
                  <a:latin typeface="HY견고딕" pitchFamily="18" charset="-127"/>
                  <a:ea typeface="HY견고딕" pitchFamily="18" charset="-127"/>
                </a:rPr>
                <a:t>친수성</a:t>
              </a:r>
              <a:r>
                <a:rPr kumimoji="1" lang="en-US" altLang="ko-KR" sz="1800">
                  <a:latin typeface="HY견고딕" pitchFamily="18" charset="-127"/>
                  <a:ea typeface="HY견고딕" pitchFamily="18" charset="-127"/>
                </a:rPr>
                <a:t>)</a:t>
              </a:r>
              <a:r>
                <a:rPr kumimoji="1" lang="ko-KR" altLang="en-US" sz="1800">
                  <a:latin typeface="HY견고딕" pitchFamily="18" charset="-127"/>
                  <a:ea typeface="HY견고딕" pitchFamily="18" charset="-127"/>
                </a:rPr>
                <a:t>을 띠는 혈액 속으로 녹아들 수가 없다</a:t>
              </a:r>
              <a:r>
                <a:rPr kumimoji="1" lang="en-US" altLang="ko-KR" sz="1800">
                  <a:latin typeface="HY견고딕" pitchFamily="18" charset="-127"/>
                  <a:ea typeface="HY견고딕" pitchFamily="18" charset="-127"/>
                </a:rPr>
                <a:t>. </a:t>
              </a:r>
            </a:p>
            <a:p>
              <a:pPr algn="l" eaLnBrk="1" latinLnBrk="1" hangingPunct="1">
                <a:buFont typeface="Wingdings" pitchFamily="2" charset="2"/>
                <a:buNone/>
              </a:pPr>
              <a:endParaRPr kumimoji="1" lang="en-US" altLang="ko-KR" sz="1800">
                <a:latin typeface="HY견고딕" pitchFamily="18" charset="-127"/>
                <a:ea typeface="HY견고딕" pitchFamily="18" charset="-127"/>
              </a:endParaRPr>
            </a:p>
            <a:p>
              <a:pPr algn="l" eaLnBrk="1" latinLnBrk="1" hangingPunct="1">
                <a:buFont typeface="Wingdings" pitchFamily="2" charset="2"/>
                <a:buNone/>
              </a:pPr>
              <a:r>
                <a:rPr kumimoji="1" lang="en-US" altLang="ko-KR" sz="1800" b="1">
                  <a:latin typeface="HY견고딕" pitchFamily="18" charset="-127"/>
                  <a:ea typeface="HY견고딕" pitchFamily="18" charset="-127"/>
                </a:rPr>
                <a:t>            Q . </a:t>
              </a:r>
              <a:r>
                <a:rPr kumimoji="1" lang="ko-KR" altLang="en-US" sz="1800" b="1">
                  <a:latin typeface="HY견고딕" pitchFamily="18" charset="-127"/>
                  <a:ea typeface="HY견고딕" pitchFamily="18" charset="-127"/>
                </a:rPr>
                <a:t>그럼 어떻게 해서 지질이 혈액에 의해 체내를 순환할 수 있을까</a:t>
              </a:r>
              <a:r>
                <a:rPr kumimoji="1" lang="en-US" altLang="ko-KR" sz="1800" b="1">
                  <a:latin typeface="HY견고딕" pitchFamily="18" charset="-127"/>
                  <a:ea typeface="HY견고딕" pitchFamily="18" charset="-127"/>
                </a:rPr>
                <a:t>?</a:t>
              </a:r>
            </a:p>
          </p:txBody>
        </p:sp>
      </p:grpSp>
      <p:sp>
        <p:nvSpPr>
          <p:cNvPr id="7177" name="Text Box 106"/>
          <p:cNvSpPr txBox="1">
            <a:spLocks noChangeArrowheads="1"/>
          </p:cNvSpPr>
          <p:nvPr/>
        </p:nvSpPr>
        <p:spPr bwMode="auto">
          <a:xfrm>
            <a:off x="1514475" y="4746625"/>
            <a:ext cx="73437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algn="l" eaLnBrk="1" latinLnBrk="1" hangingPunct="1">
              <a:buFont typeface="Wingdings" pitchFamily="2" charset="2"/>
              <a:buNone/>
            </a:pPr>
            <a:r>
              <a:rPr kumimoji="1" lang="en-US" altLang="ko-KR" sz="1800" b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A . </a:t>
            </a:r>
            <a:r>
              <a:rPr kumimoji="1" lang="ko-KR" altLang="en-US" sz="1800" b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우리몸의 지질은 지질과 단백질이 결합되어 있는 형태 </a:t>
            </a:r>
            <a:r>
              <a:rPr kumimoji="1" lang="en-US" altLang="ko-KR" sz="1800" b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. .!</a:t>
            </a:r>
            <a:r>
              <a:rPr kumimoji="1" lang="en-US" altLang="ko-KR" sz="18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l" eaLnBrk="1" latinLnBrk="1" hangingPunct="1">
              <a:buFont typeface="Wingdings" pitchFamily="2" charset="2"/>
              <a:buNone/>
            </a:pPr>
            <a:endParaRPr kumimoji="1" lang="en-US" altLang="ko-KR" sz="180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algn="l" eaLnBrk="1" latinLnBrk="1" hangingPunct="1">
              <a:buFont typeface="Wingdings" pitchFamily="2" charset="2"/>
              <a:buNone/>
            </a:pPr>
            <a:r>
              <a:rPr kumimoji="1" lang="ko-KR" altLang="en-US" sz="1800">
                <a:latin typeface="HY견고딕" pitchFamily="18" charset="-127"/>
                <a:ea typeface="HY견고딕" pitchFamily="18" charset="-127"/>
              </a:rPr>
              <a:t>우리몸에서 지질이 존재하기 위해</a:t>
            </a:r>
            <a:r>
              <a:rPr kumimoji="1" lang="ko-KR" altLang="en-US" sz="1800">
                <a:latin typeface="Arial" charset="0"/>
                <a:ea typeface="HY견고딕" pitchFamily="18" charset="-127"/>
              </a:rPr>
              <a:t> </a:t>
            </a:r>
            <a:r>
              <a:rPr kumimoji="1" lang="ko-KR" altLang="en-US" sz="1800">
                <a:latin typeface="HY견고딕" pitchFamily="18" charset="-127"/>
                <a:ea typeface="HY견고딕" pitchFamily="18" charset="-127"/>
              </a:rPr>
              <a:t> 지질과 물이 잘 융화할 수 있도록</a:t>
            </a:r>
            <a:r>
              <a:rPr kumimoji="1" lang="en-US" altLang="ko-KR" sz="180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8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친수성기와 소수성을 모두 갖고 있는 단백질이 지질의 표면을 덮어 </a:t>
            </a:r>
            <a:r>
              <a:rPr kumimoji="1" lang="ko-KR" altLang="en-US" sz="1800">
                <a:solidFill>
                  <a:srgbClr val="339933"/>
                </a:solidFill>
                <a:latin typeface="HY견고딕" pitchFamily="18" charset="-127"/>
                <a:ea typeface="HY견고딕" pitchFamily="18" charset="-127"/>
              </a:rPr>
              <a:t>작은 입자 형태</a:t>
            </a:r>
            <a:r>
              <a:rPr kumimoji="1" lang="en-US" altLang="ko-KR" sz="1800">
                <a:solidFill>
                  <a:srgbClr val="339933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1" lang="ko-KR" altLang="en-US" sz="1800">
                <a:solidFill>
                  <a:srgbClr val="339933"/>
                </a:solidFill>
                <a:latin typeface="HY견고딕" pitchFamily="18" charset="-127"/>
                <a:ea typeface="HY견고딕" pitchFamily="18" charset="-127"/>
              </a:rPr>
              <a:t>지단백</a:t>
            </a:r>
            <a:r>
              <a:rPr kumimoji="1" lang="en-US" altLang="ko-KR" sz="1800">
                <a:solidFill>
                  <a:srgbClr val="339933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1" lang="ko-KR" altLang="en-US" sz="1800">
                <a:solidFill>
                  <a:srgbClr val="339933"/>
                </a:solidFill>
                <a:latin typeface="HY견고딕" pitchFamily="18" charset="-127"/>
                <a:ea typeface="HY견고딕" pitchFamily="18" charset="-127"/>
              </a:rPr>
              <a:t>로 혈액 안에 존재</a:t>
            </a:r>
            <a:r>
              <a:rPr kumimoji="1" lang="ko-KR" altLang="en-US" sz="1800">
                <a:latin typeface="HY견고딕" pitchFamily="18" charset="-127"/>
                <a:ea typeface="HY견고딕" pitchFamily="18" charset="-127"/>
              </a:rPr>
              <a:t>하고 있으며</a:t>
            </a:r>
            <a:r>
              <a:rPr kumimoji="1" lang="en-US" altLang="ko-KR" sz="180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800">
                <a:latin typeface="HY견고딕" pitchFamily="18" charset="-127"/>
                <a:ea typeface="HY견고딕" pitchFamily="18" charset="-127"/>
              </a:rPr>
              <a:t>체내 기관 각각의 곳을 돌아다니며 순환한다</a:t>
            </a:r>
            <a:r>
              <a:rPr kumimoji="1" lang="en-US" altLang="ko-KR" sz="1800">
                <a:latin typeface="HY견고딕" pitchFamily="18" charset="-127"/>
                <a:ea typeface="HY견고딕" pitchFamily="18" charset="-127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77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0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8195" name="Group 2245"/>
          <p:cNvGrpSpPr>
            <a:grpSpLocks/>
          </p:cNvGrpSpPr>
          <p:nvPr/>
        </p:nvGrpSpPr>
        <p:grpSpPr bwMode="auto">
          <a:xfrm>
            <a:off x="539750" y="1196975"/>
            <a:ext cx="7921625" cy="2303463"/>
            <a:chOff x="340" y="754"/>
            <a:chExt cx="4990" cy="1451"/>
          </a:xfrm>
        </p:grpSpPr>
        <p:grpSp>
          <p:nvGrpSpPr>
            <p:cNvPr id="8206" name="Group 2169"/>
            <p:cNvGrpSpPr>
              <a:grpSpLocks/>
            </p:cNvGrpSpPr>
            <p:nvPr/>
          </p:nvGrpSpPr>
          <p:grpSpPr bwMode="auto">
            <a:xfrm>
              <a:off x="384" y="754"/>
              <a:ext cx="4945" cy="363"/>
              <a:chOff x="384" y="754"/>
              <a:chExt cx="4945" cy="363"/>
            </a:xfrm>
          </p:grpSpPr>
          <p:sp>
            <p:nvSpPr>
              <p:cNvPr id="8216" name="AutoShape 2091"/>
              <p:cNvSpPr>
                <a:spLocks noChangeArrowheads="1"/>
              </p:cNvSpPr>
              <p:nvPr/>
            </p:nvSpPr>
            <p:spPr bwMode="auto">
              <a:xfrm>
                <a:off x="384" y="754"/>
                <a:ext cx="4945" cy="363"/>
              </a:xfrm>
              <a:prstGeom prst="roundRect">
                <a:avLst>
                  <a:gd name="adj" fmla="val 50000"/>
                </a:avLst>
              </a:prstGeom>
              <a:solidFill>
                <a:srgbClr val="99CC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8217" name="Picture 2092" descr="카키_3동글아이콘(투명)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" y="853"/>
                <a:ext cx="14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41" name="Rectangle 2093"/>
              <p:cNvSpPr>
                <a:spLocks noChangeArrowheads="1"/>
              </p:cNvSpPr>
              <p:nvPr/>
            </p:nvSpPr>
            <p:spPr bwMode="auto">
              <a:xfrm>
                <a:off x="675" y="800"/>
                <a:ext cx="353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accent3"/>
                </a:outerShdw>
              </a:effectLst>
            </p:spPr>
            <p:txBody>
              <a:bodyPr wrap="none" anchor="ctr"/>
              <a:lstStyle/>
              <a:p>
                <a:pPr algn="l" latinLnBrk="1">
                  <a:defRPr/>
                </a:pPr>
                <a:r>
                  <a:rPr kumimoji="1" lang="ko-KR" altLang="en-US" sz="2300" b="1" dirty="0">
                    <a:solidFill>
                      <a:srgbClr val="006600"/>
                    </a:solidFill>
                  </a:rPr>
                  <a:t>몸을 형성하는 세포와 </a:t>
                </a:r>
                <a:r>
                  <a:rPr kumimoji="1" lang="ko-KR" altLang="en-US" sz="2300" b="1" dirty="0">
                    <a:solidFill>
                      <a:srgbClr val="FF0000"/>
                    </a:solidFill>
                  </a:rPr>
                  <a:t>세포막</a:t>
                </a:r>
                <a:r>
                  <a:rPr kumimoji="1" lang="ko-KR" altLang="en-US" sz="2300" b="1" dirty="0">
                    <a:solidFill>
                      <a:srgbClr val="006600"/>
                    </a:solidFill>
                  </a:rPr>
                  <a:t>을 구성하는 주요성분</a:t>
                </a:r>
                <a:endParaRPr kumimoji="1" lang="ko-KR" altLang="ko-KR" sz="2300" b="1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8207" name="Group 2170"/>
            <p:cNvGrpSpPr>
              <a:grpSpLocks/>
            </p:cNvGrpSpPr>
            <p:nvPr/>
          </p:nvGrpSpPr>
          <p:grpSpPr bwMode="auto">
            <a:xfrm>
              <a:off x="340" y="1207"/>
              <a:ext cx="4989" cy="545"/>
              <a:chOff x="340" y="1207"/>
              <a:chExt cx="4989" cy="545"/>
            </a:xfrm>
          </p:grpSpPr>
          <p:sp>
            <p:nvSpPr>
              <p:cNvPr id="8212" name="AutoShape 2140"/>
              <p:cNvSpPr>
                <a:spLocks noChangeArrowheads="1"/>
              </p:cNvSpPr>
              <p:nvPr/>
            </p:nvSpPr>
            <p:spPr bwMode="auto">
              <a:xfrm>
                <a:off x="340" y="1207"/>
                <a:ext cx="4989" cy="545"/>
              </a:xfrm>
              <a:prstGeom prst="roundRect">
                <a:avLst>
                  <a:gd name="adj" fmla="val 50000"/>
                </a:avLst>
              </a:prstGeom>
              <a:solidFill>
                <a:srgbClr val="99CC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ko-KR"/>
              </a:p>
            </p:txBody>
          </p:sp>
          <p:grpSp>
            <p:nvGrpSpPr>
              <p:cNvPr id="8213" name="Group 2165"/>
              <p:cNvGrpSpPr>
                <a:grpSpLocks/>
              </p:cNvGrpSpPr>
              <p:nvPr/>
            </p:nvGrpSpPr>
            <p:grpSpPr bwMode="auto">
              <a:xfrm>
                <a:off x="479" y="1366"/>
                <a:ext cx="3686" cy="250"/>
                <a:chOff x="479" y="1366"/>
                <a:chExt cx="3686" cy="250"/>
              </a:xfrm>
            </p:grpSpPr>
            <p:sp>
              <p:nvSpPr>
                <p:cNvPr id="80990" name="Rectangle 2142"/>
                <p:cNvSpPr>
                  <a:spLocks noChangeArrowheads="1"/>
                </p:cNvSpPr>
                <p:nvPr/>
              </p:nvSpPr>
              <p:spPr bwMode="auto">
                <a:xfrm>
                  <a:off x="630" y="1366"/>
                  <a:ext cx="353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accent3"/>
                  </a:outerShdw>
                </a:effectLst>
              </p:spPr>
              <p:txBody>
                <a:bodyPr wrap="none" anchor="ctr"/>
                <a:lstStyle/>
                <a:p>
                  <a:pPr algn="l" latinLnBrk="1">
                    <a:defRPr/>
                  </a:pPr>
                  <a:r>
                    <a:rPr kumimoji="1" lang="ko-KR" altLang="en-US" sz="2300" b="1" dirty="0">
                      <a:solidFill>
                        <a:srgbClr val="006600"/>
                      </a:solidFill>
                    </a:rPr>
                    <a:t>장기의 기능과 상태를 정상으로 유지하는 </a:t>
                  </a:r>
                  <a:r>
                    <a:rPr kumimoji="1" lang="ko-KR" altLang="en-US" sz="2300" b="1" dirty="0">
                      <a:solidFill>
                        <a:srgbClr val="FF0000"/>
                      </a:solidFill>
                    </a:rPr>
                    <a:t>스테로이드</a:t>
                  </a:r>
                  <a:endParaRPr kumimoji="1" lang="en-US" altLang="ko-KR" sz="2300" b="1" dirty="0">
                    <a:solidFill>
                      <a:srgbClr val="FF0000"/>
                    </a:solidFill>
                  </a:endParaRPr>
                </a:p>
                <a:p>
                  <a:pPr algn="l" latinLnBrk="1">
                    <a:defRPr/>
                  </a:pPr>
                  <a:r>
                    <a:rPr kumimoji="1" lang="ko-KR" altLang="en-US" sz="2300" b="1" dirty="0">
                      <a:solidFill>
                        <a:srgbClr val="FF0000"/>
                      </a:solidFill>
                    </a:rPr>
                    <a:t>호르몬</a:t>
                  </a:r>
                  <a:r>
                    <a:rPr kumimoji="1" lang="ko-KR" altLang="en-US" sz="2300" b="1" dirty="0">
                      <a:solidFill>
                        <a:srgbClr val="006600"/>
                      </a:solidFill>
                    </a:rPr>
                    <a:t>을 합성하는 재료</a:t>
                  </a:r>
                </a:p>
              </p:txBody>
            </p:sp>
            <p:pic>
              <p:nvPicPr>
                <p:cNvPr id="8215" name="Picture 2147" descr="카키_3동글아이콘(투명)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9" y="1389"/>
                  <a:ext cx="140" cy="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208" name="Group 2171"/>
            <p:cNvGrpSpPr>
              <a:grpSpLocks/>
            </p:cNvGrpSpPr>
            <p:nvPr/>
          </p:nvGrpSpPr>
          <p:grpSpPr bwMode="auto">
            <a:xfrm>
              <a:off x="385" y="1842"/>
              <a:ext cx="4945" cy="363"/>
              <a:chOff x="385" y="1842"/>
              <a:chExt cx="4945" cy="363"/>
            </a:xfrm>
          </p:grpSpPr>
          <p:sp>
            <p:nvSpPr>
              <p:cNvPr id="8209" name="AutoShape 2155"/>
              <p:cNvSpPr>
                <a:spLocks noChangeArrowheads="1"/>
              </p:cNvSpPr>
              <p:nvPr/>
            </p:nvSpPr>
            <p:spPr bwMode="auto">
              <a:xfrm>
                <a:off x="385" y="1842"/>
                <a:ext cx="4945" cy="363"/>
              </a:xfrm>
              <a:prstGeom prst="roundRect">
                <a:avLst>
                  <a:gd name="adj" fmla="val 50000"/>
                </a:avLst>
              </a:prstGeom>
              <a:solidFill>
                <a:srgbClr val="99CC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pic>
            <p:nvPicPr>
              <p:cNvPr id="8210" name="Picture 2156" descr="카키_3동글아이콘(투명)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" y="1941"/>
                <a:ext cx="14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005" name="Rectangle 2157"/>
              <p:cNvSpPr>
                <a:spLocks noChangeArrowheads="1"/>
              </p:cNvSpPr>
              <p:nvPr/>
            </p:nvSpPr>
            <p:spPr bwMode="auto">
              <a:xfrm>
                <a:off x="650" y="1888"/>
                <a:ext cx="353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accent3"/>
                </a:outerShdw>
              </a:effectLst>
            </p:spPr>
            <p:txBody>
              <a:bodyPr wrap="none" anchor="ctr"/>
              <a:lstStyle/>
              <a:p>
                <a:pPr algn="l" latinLnBrk="1">
                  <a:defRPr/>
                </a:pPr>
                <a:r>
                  <a:rPr kumimoji="1" lang="ko-KR" altLang="en-US" sz="2300" b="1" dirty="0">
                    <a:solidFill>
                      <a:srgbClr val="006600"/>
                    </a:solidFill>
                  </a:rPr>
                  <a:t>음식물의 소화 흡수에 필요한 </a:t>
                </a:r>
                <a:r>
                  <a:rPr kumimoji="1" lang="ko-KR" altLang="en-US" sz="2300" b="1" dirty="0">
                    <a:solidFill>
                      <a:srgbClr val="FF0000"/>
                    </a:solidFill>
                  </a:rPr>
                  <a:t>담즙산</a:t>
                </a:r>
                <a:r>
                  <a:rPr kumimoji="1" lang="en-US" altLang="ko-KR" sz="2300" b="1" dirty="0">
                    <a:solidFill>
                      <a:srgbClr val="006600"/>
                    </a:solidFill>
                  </a:rPr>
                  <a:t>(</a:t>
                </a:r>
                <a:r>
                  <a:rPr kumimoji="1" lang="ko-KR" altLang="en-US" sz="2300" b="1" dirty="0">
                    <a:solidFill>
                      <a:srgbClr val="006600"/>
                    </a:solidFill>
                  </a:rPr>
                  <a:t>지방분해</a:t>
                </a:r>
                <a:r>
                  <a:rPr kumimoji="1" lang="en-US" altLang="ko-KR" sz="2300" b="1" dirty="0">
                    <a:solidFill>
                      <a:srgbClr val="006600"/>
                    </a:solidFill>
                  </a:rPr>
                  <a:t>)</a:t>
                </a:r>
                <a:r>
                  <a:rPr kumimoji="1" lang="ko-KR" altLang="en-US" sz="2300" b="1" dirty="0">
                    <a:solidFill>
                      <a:srgbClr val="006600"/>
                    </a:solidFill>
                  </a:rPr>
                  <a:t>의 원료</a:t>
                </a:r>
              </a:p>
            </p:txBody>
          </p:sp>
        </p:grpSp>
      </p:grpSp>
      <p:grpSp>
        <p:nvGrpSpPr>
          <p:cNvPr id="7" name="Group 2158"/>
          <p:cNvGrpSpPr>
            <a:grpSpLocks/>
          </p:cNvGrpSpPr>
          <p:nvPr/>
        </p:nvGrpSpPr>
        <p:grpSpPr bwMode="auto">
          <a:xfrm>
            <a:off x="827088" y="3644900"/>
            <a:ext cx="3600450" cy="3213100"/>
            <a:chOff x="295" y="935"/>
            <a:chExt cx="2613" cy="2631"/>
          </a:xfrm>
        </p:grpSpPr>
        <p:pic>
          <p:nvPicPr>
            <p:cNvPr id="8201" name="Picture 21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935"/>
              <a:ext cx="2613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2160"/>
            <p:cNvSpPr txBox="1">
              <a:spLocks noChangeArrowheads="1"/>
            </p:cNvSpPr>
            <p:nvPr/>
          </p:nvSpPr>
          <p:spPr bwMode="auto">
            <a:xfrm>
              <a:off x="612" y="1707"/>
              <a:ext cx="99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ko-KR" altLang="en-US"/>
                <a:t>뇌</a:t>
              </a:r>
              <a:r>
                <a:rPr kumimoji="1" lang="en-US" altLang="ko-KR"/>
                <a:t>(25%)</a:t>
              </a:r>
            </a:p>
          </p:txBody>
        </p:sp>
        <p:sp>
          <p:nvSpPr>
            <p:cNvPr id="8203" name="Text Box 2161"/>
            <p:cNvSpPr txBox="1">
              <a:spLocks noChangeArrowheads="1"/>
            </p:cNvSpPr>
            <p:nvPr/>
          </p:nvSpPr>
          <p:spPr bwMode="auto">
            <a:xfrm>
              <a:off x="1519" y="1299"/>
              <a:ext cx="9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ko-KR" altLang="en-US"/>
                <a:t>혈액</a:t>
              </a:r>
              <a:r>
                <a:rPr kumimoji="1" lang="en-US" altLang="ko-KR"/>
                <a:t>(10%)</a:t>
              </a:r>
            </a:p>
          </p:txBody>
        </p:sp>
        <p:sp>
          <p:nvSpPr>
            <p:cNvPr id="8204" name="Text Box 2162"/>
            <p:cNvSpPr txBox="1">
              <a:spLocks noChangeArrowheads="1"/>
            </p:cNvSpPr>
            <p:nvPr/>
          </p:nvSpPr>
          <p:spPr bwMode="auto">
            <a:xfrm>
              <a:off x="657" y="2523"/>
              <a:ext cx="997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ko-KR" altLang="en-US"/>
                <a:t>전신 근육</a:t>
              </a:r>
              <a:r>
                <a:rPr kumimoji="1" lang="en-US" altLang="ko-KR"/>
                <a:t>(25%)</a:t>
              </a:r>
            </a:p>
          </p:txBody>
        </p:sp>
        <p:sp>
          <p:nvSpPr>
            <p:cNvPr id="8205" name="Text Box 2163"/>
            <p:cNvSpPr txBox="1">
              <a:spLocks noChangeArrowheads="1"/>
            </p:cNvSpPr>
            <p:nvPr/>
          </p:nvSpPr>
          <p:spPr bwMode="auto">
            <a:xfrm>
              <a:off x="1701" y="2251"/>
              <a:ext cx="998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ko-KR" altLang="en-US"/>
                <a:t>여러 장기</a:t>
              </a:r>
              <a:r>
                <a:rPr kumimoji="1" lang="en-US" altLang="ko-KR"/>
                <a:t>(40%)</a:t>
              </a:r>
            </a:p>
          </p:txBody>
        </p:sp>
      </p:grpSp>
      <p:sp>
        <p:nvSpPr>
          <p:cNvPr id="8197" name="Rectangle 2168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콜레스테롤이란</a:t>
            </a:r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</p:txBody>
      </p:sp>
      <p:grpSp>
        <p:nvGrpSpPr>
          <p:cNvPr id="8" name="그룹 26"/>
          <p:cNvGrpSpPr>
            <a:grpSpLocks/>
          </p:cNvGrpSpPr>
          <p:nvPr/>
        </p:nvGrpSpPr>
        <p:grpSpPr bwMode="auto">
          <a:xfrm>
            <a:off x="4140200" y="3573463"/>
            <a:ext cx="4325938" cy="2951162"/>
            <a:chOff x="4140200" y="3573463"/>
            <a:chExt cx="4325938" cy="2951162"/>
          </a:xfrm>
        </p:grpSpPr>
        <p:sp>
          <p:nvSpPr>
            <p:cNvPr id="8199" name="AutoShape 2176"/>
            <p:cNvSpPr>
              <a:spLocks noChangeArrowheads="1"/>
            </p:cNvSpPr>
            <p:nvPr/>
          </p:nvSpPr>
          <p:spPr bwMode="auto">
            <a:xfrm>
              <a:off x="4140200" y="3573463"/>
              <a:ext cx="2376488" cy="1512887"/>
            </a:xfrm>
            <a:prstGeom prst="cloudCallout">
              <a:avLst>
                <a:gd name="adj1" fmla="val 48194"/>
                <a:gd name="adj2" fmla="val 52940"/>
              </a:avLst>
            </a:prstGeom>
            <a:gradFill rotWithShape="1">
              <a:gsLst>
                <a:gs pos="0">
                  <a:srgbClr val="EAEAEA"/>
                </a:gs>
                <a:gs pos="5000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38100">
              <a:solidFill>
                <a:srgbClr val="85C800"/>
              </a:solidFill>
              <a:round/>
              <a:headEnd/>
              <a:tailEnd/>
            </a:ln>
          </p:spPr>
          <p:txBody>
            <a:bodyPr lIns="0" r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eaLnBrk="1" latinLnBrk="1" hangingPunct="1">
                <a:buFont typeface="Wingdings" pitchFamily="2" charset="2"/>
                <a:buNone/>
              </a:pPr>
              <a:r>
                <a:rPr kumimoji="1" lang="ko-KR" altLang="en-US" b="1">
                  <a:latin typeface="하이텔울릉도제목체" pitchFamily="17" charset="-127"/>
                  <a:ea typeface="하이텔울릉도제목체" pitchFamily="17" charset="-127"/>
                </a:rPr>
                <a:t>체내에 </a:t>
              </a:r>
            </a:p>
            <a:p>
              <a:pPr eaLnBrk="1" latinLnBrk="1" hangingPunct="1">
                <a:buFont typeface="Wingdings" pitchFamily="2" charset="2"/>
                <a:buNone/>
              </a:pPr>
              <a:r>
                <a:rPr kumimoji="1" lang="ko-KR" altLang="en-US" b="1">
                  <a:latin typeface="하이텔울릉도제목체" pitchFamily="17" charset="-127"/>
                  <a:ea typeface="하이텔울릉도제목체" pitchFamily="17" charset="-127"/>
                </a:rPr>
                <a:t>약</a:t>
              </a:r>
              <a:r>
                <a:rPr kumimoji="1" lang="en-US" altLang="ko-KR" b="1">
                  <a:latin typeface="하이텔울릉도제목체" pitchFamily="17" charset="-127"/>
                  <a:ea typeface="하이텔울릉도제목체" pitchFamily="17" charset="-127"/>
                </a:rPr>
                <a:t>100 ~ 150g</a:t>
              </a:r>
              <a:r>
                <a:rPr kumimoji="1" lang="en-US" altLang="ko-KR">
                  <a:latin typeface="HY견고딕" pitchFamily="18" charset="-127"/>
                  <a:ea typeface="HY견고딕" pitchFamily="18" charset="-127"/>
                </a:rPr>
                <a:t> </a:t>
              </a:r>
            </a:p>
          </p:txBody>
        </p:sp>
        <p:pic>
          <p:nvPicPr>
            <p:cNvPr id="8200" name="Picture 2240" descr="여아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4265613"/>
              <a:ext cx="1949450" cy="225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latin typeface="HY헤드라인M" pitchFamily="18" charset="-127"/>
                <a:ea typeface="HY헤드라인M" pitchFamily="18" charset="-127"/>
              </a:rPr>
              <a:t>콜레스테롤이란</a:t>
            </a:r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5148263" y="1916113"/>
            <a:ext cx="266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endParaRPr kumimoji="1" lang="ko-KR" altLang="ko-KR" sz="1600">
              <a:latin typeface="HY엽서L" pitchFamily="18" charset="-127"/>
              <a:ea typeface="HY엽서L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827088" y="1052513"/>
            <a:ext cx="7561262" cy="1100137"/>
            <a:chOff x="521" y="663"/>
            <a:chExt cx="4763" cy="693"/>
          </a:xfrm>
        </p:grpSpPr>
        <p:sp>
          <p:nvSpPr>
            <p:cNvPr id="88076" name="File"/>
            <p:cNvSpPr>
              <a:spLocks noEditPoints="1" noChangeArrowheads="1"/>
            </p:cNvSpPr>
            <p:nvPr/>
          </p:nvSpPr>
          <p:spPr bwMode="auto">
            <a:xfrm>
              <a:off x="521" y="663"/>
              <a:ext cx="1860" cy="681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CCFF99"/>
            </a:solidFill>
            <a:ln w="25400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rIns="0" anchor="ctr" anchorCtr="1"/>
            <a:lstStyle/>
            <a:p>
              <a:pPr latinLnBrk="1">
                <a:defRPr/>
              </a:pPr>
              <a:r>
                <a:rPr kumimoji="1" lang="en-US" altLang="ko-KR" b="1"/>
                <a:t> </a:t>
              </a:r>
              <a:r>
                <a:rPr kumimoji="1" lang="ko-KR" altLang="en-US" b="1"/>
                <a:t>하루식사 섭취하는 양</a:t>
              </a:r>
            </a:p>
            <a:p>
              <a:pPr latinLnBrk="1">
                <a:defRPr/>
              </a:pPr>
              <a:r>
                <a:rPr kumimoji="1" lang="en-US" altLang="ko-KR" b="1"/>
                <a:t>300 ~ 500 mg</a:t>
              </a:r>
            </a:p>
          </p:txBody>
        </p:sp>
        <p:sp>
          <p:nvSpPr>
            <p:cNvPr id="88077" name="File"/>
            <p:cNvSpPr>
              <a:spLocks noEditPoints="1" noChangeArrowheads="1"/>
            </p:cNvSpPr>
            <p:nvPr/>
          </p:nvSpPr>
          <p:spPr bwMode="auto">
            <a:xfrm>
              <a:off x="3424" y="675"/>
              <a:ext cx="1860" cy="681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99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rIns="0" anchor="ctr" anchorCtr="1"/>
            <a:lstStyle/>
            <a:p>
              <a:pPr latinLnBrk="1">
                <a:defRPr/>
              </a:pPr>
              <a:r>
                <a:rPr kumimoji="1" lang="en-US" altLang="ko-KR" b="1" dirty="0"/>
                <a:t> </a:t>
              </a:r>
              <a:r>
                <a:rPr kumimoji="1" lang="ko-KR" altLang="en-US" b="1" dirty="0"/>
                <a:t>체내에서 합성되는 양</a:t>
              </a:r>
            </a:p>
            <a:p>
              <a:pPr latinLnBrk="1">
                <a:defRPr/>
              </a:pPr>
              <a:r>
                <a:rPr kumimoji="1" lang="en-US" altLang="ko-KR" b="1" dirty="0"/>
                <a:t>1,000 ~ 1,200 mg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971550" y="1339850"/>
            <a:ext cx="7561263" cy="1620838"/>
            <a:chOff x="612" y="844"/>
            <a:chExt cx="4763" cy="1021"/>
          </a:xfrm>
        </p:grpSpPr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 rot="8057031">
              <a:off x="2744" y="844"/>
              <a:ext cx="454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0 w 21600"/>
                <a:gd name="T25" fmla="*/ 17937 h 21600"/>
                <a:gd name="T26" fmla="*/ 21315 w 21600"/>
                <a:gd name="T27" fmla="*/ 2131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9618" y="0"/>
                  </a:moveTo>
                  <a:lnTo>
                    <a:pt x="17635" y="0"/>
                  </a:lnTo>
                  <a:lnTo>
                    <a:pt x="17920" y="0"/>
                  </a:lnTo>
                  <a:lnTo>
                    <a:pt x="17920" y="17920"/>
                  </a:lnTo>
                  <a:lnTo>
                    <a:pt x="0" y="17920"/>
                  </a:lnTo>
                  <a:lnTo>
                    <a:pt x="0" y="17635"/>
                  </a:lnTo>
                  <a:lnTo>
                    <a:pt x="0" y="19618"/>
                  </a:lnTo>
                  <a:lnTo>
                    <a:pt x="0" y="21600"/>
                  </a:lnTo>
                  <a:lnTo>
                    <a:pt x="0" y="21315"/>
                  </a:lnTo>
                  <a:lnTo>
                    <a:pt x="21315" y="21315"/>
                  </a:lnTo>
                  <a:lnTo>
                    <a:pt x="2131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29" name="Text Box 18"/>
            <p:cNvSpPr txBox="1">
              <a:spLocks noChangeArrowheads="1"/>
            </p:cNvSpPr>
            <p:nvPr/>
          </p:nvSpPr>
          <p:spPr bwMode="auto">
            <a:xfrm>
              <a:off x="612" y="1423"/>
              <a:ext cx="476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latinLnBrk="1" hangingPunct="1"/>
              <a:r>
                <a:rPr kumimoji="1" lang="ko-KR" altLang="en-US" b="1">
                  <a:latin typeface="굴림" charset="-127"/>
                  <a:ea typeface="굴림" charset="-127"/>
                </a:rPr>
                <a:t>우리 몸은 음식물에서 섭취되는 콜레스테롤의 많고 적음에 따라 </a:t>
              </a:r>
              <a:r>
                <a:rPr kumimoji="1" lang="ko-KR" altLang="en-US" b="1">
                  <a:solidFill>
                    <a:srgbClr val="0000FF"/>
                  </a:solidFill>
                  <a:latin typeface="굴림" charset="-127"/>
                  <a:ea typeface="굴림" charset="-127"/>
                </a:rPr>
                <a:t>체내에서 합성하는 양을 조절하는 기능</a:t>
              </a:r>
              <a:r>
                <a:rPr kumimoji="1" lang="ko-KR" altLang="en-US" b="1">
                  <a:latin typeface="굴림" charset="-127"/>
                  <a:ea typeface="굴림" charset="-127"/>
                </a:rPr>
                <a:t>을 가지고 있음</a:t>
              </a:r>
            </a:p>
          </p:txBody>
        </p:sp>
      </p:grpSp>
      <p:sp>
        <p:nvSpPr>
          <p:cNvPr id="9222" name="Rectangle 1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콜레스테롤의 양</a:t>
            </a:r>
          </a:p>
        </p:txBody>
      </p:sp>
      <p:sp>
        <p:nvSpPr>
          <p:cNvPr id="9228" name="Text Box 20"/>
          <p:cNvSpPr txBox="1">
            <a:spLocks noChangeArrowheads="1"/>
          </p:cNvSpPr>
          <p:nvPr/>
        </p:nvSpPr>
        <p:spPr bwMode="auto">
          <a:xfrm>
            <a:off x="2844800" y="4046538"/>
            <a:ext cx="5870575" cy="2454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tIns="1908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ko-KR" sz="2200" b="1" dirty="0">
                <a:solidFill>
                  <a:srgbClr val="008000"/>
                </a:solidFill>
              </a:rPr>
              <a:t>A.</a:t>
            </a:r>
            <a:r>
              <a:rPr lang="en-US" altLang="ko-KR" sz="2200" dirty="0">
                <a:solidFill>
                  <a:srgbClr val="008000"/>
                </a:solidFill>
              </a:rPr>
              <a:t> </a:t>
            </a:r>
            <a:r>
              <a:rPr lang="ko-KR" altLang="en-US" sz="24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의학계에서는 혈중 콜레스테롤 상승은 콜레스테롤이 많은 특정 음식을 과다섭취 해서라기 보다는 </a:t>
            </a:r>
            <a:r>
              <a:rPr lang="ko-KR" altLang="en-US" sz="2400" b="1" dirty="0">
                <a:solidFill>
                  <a:srgbClr val="FF3300"/>
                </a:solidFill>
              </a:rPr>
              <a:t>포화지방을 많이 섭취해 그것이 체내 대사과정에서 특히 나쁜 </a:t>
            </a:r>
            <a:r>
              <a:rPr lang="ko-KR" altLang="en-US" sz="2400" b="1" dirty="0" err="1">
                <a:solidFill>
                  <a:srgbClr val="FF3300"/>
                </a:solidFill>
              </a:rPr>
              <a:t>콜레</a:t>
            </a:r>
            <a:r>
              <a:rPr lang="ko-KR" altLang="en-US" sz="2400" b="1" dirty="0">
                <a:solidFill>
                  <a:srgbClr val="FF3300"/>
                </a:solidFill>
              </a:rPr>
              <a:t> </a:t>
            </a:r>
            <a:r>
              <a:rPr lang="ko-KR" altLang="en-US" sz="2400" b="1" dirty="0" err="1">
                <a:solidFill>
                  <a:srgbClr val="FF3300"/>
                </a:solidFill>
              </a:rPr>
              <a:t>스테롤</a:t>
            </a:r>
            <a:r>
              <a:rPr lang="en-US" altLang="ko-KR" sz="2400" b="1" dirty="0">
                <a:solidFill>
                  <a:srgbClr val="FF3300"/>
                </a:solidFill>
              </a:rPr>
              <a:t>(LDL)</a:t>
            </a:r>
            <a:r>
              <a:rPr lang="ko-KR" altLang="en-US" sz="2400" b="1" dirty="0">
                <a:solidFill>
                  <a:srgbClr val="FF3300"/>
                </a:solidFill>
              </a:rPr>
              <a:t>로 바뀌기 때문</a:t>
            </a:r>
            <a:r>
              <a:rPr lang="ko-KR" altLang="en-US" sz="24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으로 보고 있다</a:t>
            </a:r>
            <a:r>
              <a:rPr lang="en-US" altLang="ko-KR" sz="2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88089" name="Picture 25" descr="이미지를 클릭하면 창이 닫힙니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57563"/>
            <a:ext cx="20875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786063" y="3214688"/>
            <a:ext cx="6357937" cy="830262"/>
            <a:chOff x="1927" y="2251"/>
            <a:chExt cx="3833" cy="523"/>
          </a:xfrm>
        </p:grpSpPr>
        <p:sp>
          <p:nvSpPr>
            <p:cNvPr id="9226" name="Text Box 28"/>
            <p:cNvSpPr txBox="1">
              <a:spLocks noChangeArrowheads="1"/>
            </p:cNvSpPr>
            <p:nvPr/>
          </p:nvSpPr>
          <p:spPr bwMode="auto">
            <a:xfrm>
              <a:off x="1927" y="2251"/>
              <a:ext cx="35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ko-KR" sz="2400" b="1"/>
                <a:t>Q. </a:t>
              </a:r>
              <a:r>
                <a:rPr lang="ko-KR" altLang="en-US" sz="2400" b="1"/>
                <a:t>오징어에 콜레스테롤이 많다고 하던데</a:t>
              </a:r>
              <a:r>
                <a:rPr lang="en-US" altLang="ko-KR" sz="2400" b="1"/>
                <a:t>..</a:t>
              </a:r>
            </a:p>
          </p:txBody>
        </p:sp>
        <p:sp>
          <p:nvSpPr>
            <p:cNvPr id="9227" name="Text Box 30"/>
            <p:cNvSpPr txBox="1">
              <a:spLocks noChangeArrowheads="1"/>
            </p:cNvSpPr>
            <p:nvPr/>
          </p:nvSpPr>
          <p:spPr bwMode="auto">
            <a:xfrm>
              <a:off x="2176" y="2462"/>
              <a:ext cx="35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휴먼엑스포" pitchFamily="18" charset="-127"/>
                  <a:ea typeface="휴먼엑스포" pitchFamily="18" charset="-127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ko-KR" altLang="en-US" sz="2400" b="1"/>
                <a:t>먹어</a:t>
              </a:r>
              <a:r>
                <a:rPr lang="en-US" altLang="ko-KR" sz="2400" b="1"/>
                <a:t>? </a:t>
              </a:r>
              <a:r>
                <a:rPr lang="ko-KR" altLang="en-US" sz="2400" b="1"/>
                <a:t>말어</a:t>
              </a:r>
              <a:r>
                <a:rPr lang="en-US" altLang="ko-KR" sz="2400" b="1"/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latin typeface="HY헤드라인M" pitchFamily="18" charset="-127"/>
                <a:ea typeface="HY헤드라인M" pitchFamily="18" charset="-127"/>
              </a:rPr>
              <a:t>콜레스테롤이란</a:t>
            </a:r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148263" y="1916113"/>
            <a:ext cx="266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endParaRPr kumimoji="1" lang="ko-KR" altLang="ko-KR" sz="160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콜레스테롤과 타우린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360363" y="1628775"/>
            <a:ext cx="8532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/>
              <a:t>■ </a:t>
            </a:r>
            <a:r>
              <a:rPr lang="ko-KR" altLang="en-US"/>
              <a:t>오징어의 </a:t>
            </a:r>
            <a:r>
              <a:rPr lang="ko-KR" altLang="en-US">
                <a:solidFill>
                  <a:srgbClr val="85C800"/>
                </a:solidFill>
              </a:rPr>
              <a:t>타우린 </a:t>
            </a:r>
            <a:r>
              <a:rPr lang="en-US" altLang="ko-KR">
                <a:solidFill>
                  <a:srgbClr val="85C800"/>
                </a:solidFill>
              </a:rPr>
              <a:t>327mg </a:t>
            </a:r>
            <a:r>
              <a:rPr lang="ko-KR" altLang="en-US">
                <a:solidFill>
                  <a:srgbClr val="85C800"/>
                </a:solidFill>
              </a:rPr>
              <a:t>함유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생선</a:t>
            </a:r>
            <a:r>
              <a:rPr lang="en-US" altLang="ko-KR"/>
              <a:t>2~3</a:t>
            </a:r>
            <a:r>
              <a:rPr lang="ko-KR" altLang="en-US"/>
              <a:t>배</a:t>
            </a:r>
            <a:r>
              <a:rPr lang="en-US" altLang="ko-KR"/>
              <a:t>, </a:t>
            </a:r>
            <a:r>
              <a:rPr lang="ko-KR" altLang="en-US"/>
              <a:t>육류</a:t>
            </a:r>
            <a:r>
              <a:rPr lang="en-US" altLang="ko-KR"/>
              <a:t>25~66</a:t>
            </a:r>
            <a:r>
              <a:rPr lang="ko-KR" altLang="en-US"/>
              <a:t>배</a:t>
            </a:r>
            <a:r>
              <a:rPr lang="en-US" altLang="ko-KR"/>
              <a:t>)</a:t>
            </a: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468313" y="5589588"/>
            <a:ext cx="86407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o-KR" altLang="en-US"/>
              <a:t>그밖의 오징어에 들어있는 </a:t>
            </a:r>
            <a:r>
              <a:rPr lang="en-US" altLang="ko-KR"/>
              <a:t>EPA, DHA</a:t>
            </a:r>
            <a:r>
              <a:rPr lang="ko-KR" altLang="en-US"/>
              <a:t>가 혈중콜레스테롤을 감소시킴</a:t>
            </a:r>
          </a:p>
          <a:p>
            <a:pPr algn="l" eaLnBrk="1" hangingPunct="1">
              <a:spcBef>
                <a:spcPct val="50000"/>
              </a:spcBef>
            </a:pPr>
            <a:r>
              <a:rPr lang="ko-KR" altLang="en-US" b="1">
                <a:solidFill>
                  <a:srgbClr val="0000FF"/>
                </a:solidFill>
              </a:rPr>
              <a:t>☞</a:t>
            </a:r>
            <a:r>
              <a:rPr lang="ko-KR" altLang="en-US">
                <a:solidFill>
                  <a:srgbClr val="0000FF"/>
                </a:solidFill>
              </a:rPr>
              <a:t> 타우린의 효과 </a:t>
            </a:r>
            <a:r>
              <a:rPr lang="en-US" altLang="ko-KR">
                <a:solidFill>
                  <a:srgbClr val="0000FF"/>
                </a:solidFill>
              </a:rPr>
              <a:t>: </a:t>
            </a:r>
            <a:r>
              <a:rPr lang="ko-KR" altLang="en-US">
                <a:solidFill>
                  <a:srgbClr val="0000FF"/>
                </a:solidFill>
              </a:rPr>
              <a:t>혈중 콜레스테롤 낮춤</a:t>
            </a:r>
            <a:r>
              <a:rPr lang="en-US" altLang="ko-KR">
                <a:solidFill>
                  <a:srgbClr val="0000FF"/>
                </a:solidFill>
              </a:rPr>
              <a:t>( LDL</a:t>
            </a:r>
            <a:r>
              <a:rPr lang="ko-KR" altLang="en-US">
                <a:solidFill>
                  <a:srgbClr val="0000FF"/>
                </a:solidFill>
              </a:rPr>
              <a:t>생성</a:t>
            </a:r>
            <a:r>
              <a:rPr lang="ko-KR" altLang="en-US" b="1">
                <a:solidFill>
                  <a:srgbClr val="0000FF"/>
                </a:solidFill>
              </a:rPr>
              <a:t>↓</a:t>
            </a:r>
            <a:r>
              <a:rPr lang="en-US" altLang="ko-KR">
                <a:solidFill>
                  <a:srgbClr val="0000FF"/>
                </a:solidFill>
              </a:rPr>
              <a:t>, HDL</a:t>
            </a:r>
            <a:r>
              <a:rPr lang="en-US" altLang="ko-KR" b="1">
                <a:solidFill>
                  <a:srgbClr val="0000FF"/>
                </a:solidFill>
              </a:rPr>
              <a:t>↑</a:t>
            </a:r>
            <a:r>
              <a:rPr lang="en-US" altLang="ko-KR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360363" y="1125538"/>
            <a:ext cx="8532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ko-KR"/>
              <a:t>■ </a:t>
            </a:r>
            <a:r>
              <a:rPr lang="ko-KR" altLang="en-US"/>
              <a:t>오징어의 </a:t>
            </a:r>
            <a:r>
              <a:rPr lang="ko-KR" altLang="en-US">
                <a:solidFill>
                  <a:srgbClr val="FF3300"/>
                </a:solidFill>
              </a:rPr>
              <a:t>콜레스테롤 </a:t>
            </a:r>
            <a:r>
              <a:rPr lang="en-US" altLang="ko-KR">
                <a:solidFill>
                  <a:srgbClr val="FF3300"/>
                </a:solidFill>
              </a:rPr>
              <a:t>294mg</a:t>
            </a:r>
            <a:r>
              <a:rPr lang="en-US" altLang="ko-KR"/>
              <a:t> </a:t>
            </a:r>
            <a:r>
              <a:rPr lang="ko-KR" altLang="en-US"/>
              <a:t>함유</a:t>
            </a:r>
            <a:r>
              <a:rPr lang="en-US" altLang="ko-KR"/>
              <a:t>(</a:t>
            </a:r>
            <a:r>
              <a:rPr lang="ko-KR" altLang="en-US"/>
              <a:t>가식부 </a:t>
            </a:r>
            <a:r>
              <a:rPr lang="en-US" altLang="ko-KR"/>
              <a:t>100g</a:t>
            </a:r>
            <a:r>
              <a:rPr lang="ko-KR" altLang="en-US"/>
              <a:t>당</a:t>
            </a:r>
            <a:r>
              <a:rPr lang="en-US" altLang="ko-KR"/>
              <a:t>) </a:t>
            </a:r>
          </a:p>
        </p:txBody>
      </p:sp>
      <p:pic>
        <p:nvPicPr>
          <p:cNvPr id="10248" name="Picture 15" descr="타우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14538"/>
            <a:ext cx="7561263" cy="134302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16"/>
          <p:cNvSpPr txBox="1">
            <a:spLocks noChangeArrowheads="1"/>
          </p:cNvSpPr>
          <p:nvPr/>
        </p:nvSpPr>
        <p:spPr bwMode="auto">
          <a:xfrm>
            <a:off x="4429125" y="5011738"/>
            <a:ext cx="417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/>
              <a:t>[ </a:t>
            </a:r>
            <a:r>
              <a:rPr lang="ko-KR" altLang="en-US" sz="1400"/>
              <a:t>출처 </a:t>
            </a:r>
            <a:r>
              <a:rPr lang="en-US" altLang="ko-KR" sz="1400"/>
              <a:t>: </a:t>
            </a:r>
            <a:r>
              <a:rPr lang="ko-KR" altLang="en-US" sz="1400"/>
              <a:t>국립수산과학원 한국수산물성분표 </a:t>
            </a:r>
            <a:r>
              <a:rPr lang="en-US" altLang="ko-KR" sz="1400"/>
              <a:t>]</a:t>
            </a:r>
          </a:p>
        </p:txBody>
      </p:sp>
      <p:sp>
        <p:nvSpPr>
          <p:cNvPr id="170002" name="Rectangle 18"/>
          <p:cNvSpPr>
            <a:spLocks noChangeArrowheads="1"/>
          </p:cNvSpPr>
          <p:nvPr/>
        </p:nvSpPr>
        <p:spPr bwMode="auto">
          <a:xfrm>
            <a:off x="6732588" y="2205038"/>
            <a:ext cx="503237" cy="647700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251" name="Rectangle 21"/>
          <p:cNvSpPr>
            <a:spLocks noChangeArrowheads="1"/>
          </p:cNvSpPr>
          <p:nvPr/>
        </p:nvSpPr>
        <p:spPr bwMode="auto">
          <a:xfrm>
            <a:off x="3421063" y="4008438"/>
            <a:ext cx="1150937" cy="3587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0252" name="Picture 24" descr="주꾸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7561263" cy="136842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09038" cy="8604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latin typeface="HY헤드라인M" pitchFamily="18" charset="-127"/>
                <a:ea typeface="HY헤드라인M" pitchFamily="18" charset="-127"/>
              </a:rPr>
              <a:t>콜레스테롤이란</a:t>
            </a:r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5148263" y="1916113"/>
            <a:ext cx="266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endParaRPr kumimoji="1" lang="ko-KR" altLang="ko-KR" sz="160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1619250" y="1125538"/>
            <a:ext cx="7056438" cy="23050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468000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algn="l" eaLnBrk="1" latinLnBrk="1" hangingPunct="1">
              <a:buFont typeface="Wingdings" pitchFamily="2" charset="2"/>
              <a:buNone/>
            </a:pPr>
            <a:endParaRPr kumimoji="1" lang="en-US" altLang="ko-KR">
              <a:latin typeface="HY견고딕" pitchFamily="18" charset="-127"/>
              <a:ea typeface="HY견고딕" pitchFamily="18" charset="-127"/>
            </a:endParaRP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altLang="ko-KR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>
                <a:latin typeface="HY견고딕" pitchFamily="18" charset="-127"/>
                <a:ea typeface="HY견고딕" pitchFamily="18" charset="-127"/>
              </a:rPr>
              <a:t>혈액을 따라 체내를 돌며 세포에 콜레스테롤과 같은 </a:t>
            </a:r>
            <a:r>
              <a:rPr kumimoji="1" lang="ko-KR" altLang="en-US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지방을 운반하는 일</a:t>
            </a: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ko-KR" altLang="en-US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>
                <a:latin typeface="HY견고딕" pitchFamily="18" charset="-127"/>
                <a:ea typeface="HY견고딕" pitchFamily="18" charset="-127"/>
              </a:rPr>
              <a:t>LDL</a:t>
            </a:r>
            <a:r>
              <a:rPr kumimoji="1" lang="ko-KR" altLang="en-US">
                <a:latin typeface="HY견고딕" pitchFamily="18" charset="-127"/>
                <a:ea typeface="HY견고딕" pitchFamily="18" charset="-127"/>
              </a:rPr>
              <a:t>은 </a:t>
            </a:r>
            <a:r>
              <a:rPr kumimoji="1" lang="ko-KR" altLang="en-US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입자가 작기</a:t>
            </a:r>
            <a:r>
              <a:rPr kumimoji="1" lang="ko-KR" altLang="en-US">
                <a:latin typeface="HY견고딕" pitchFamily="18" charset="-127"/>
                <a:ea typeface="HY견고딕" pitchFamily="18" charset="-127"/>
              </a:rPr>
              <a:t> 때문에 혈액에 많아지면 동맥벽에 침투하여 그곳에 자리잡고 동맥경화를 일으킴</a:t>
            </a: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ko-KR" altLang="en-US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>
                <a:latin typeface="HY견고딕" pitchFamily="18" charset="-127"/>
                <a:ea typeface="HY견고딕" pitchFamily="18" charset="-127"/>
              </a:rPr>
              <a:t>LDL</a:t>
            </a:r>
            <a:r>
              <a:rPr kumimoji="1" lang="ko-KR" altLang="en-US">
                <a:latin typeface="HY견고딕" pitchFamily="18" charset="-127"/>
                <a:ea typeface="HY견고딕" pitchFamily="18" charset="-127"/>
              </a:rPr>
              <a:t>자체는 혈관 내벽에 늘어선 내피세포에 상처를 내는 작용 →혈관벽에 침입하기 좋게 만드는 조건</a:t>
            </a:r>
          </a:p>
          <a:p>
            <a:pPr algn="l" eaLnBrk="1" latinLnBrk="1" hangingPunct="1">
              <a:buFont typeface="Wingdings" pitchFamily="2" charset="2"/>
              <a:buNone/>
            </a:pPr>
            <a:r>
              <a:rPr kumimoji="1" lang="ko-KR" altLang="en-US">
                <a:latin typeface="HY견고딕" pitchFamily="18" charset="-127"/>
                <a:ea typeface="HY견고딕" pitchFamily="18" charset="-127"/>
              </a:rPr>
              <a:t> </a:t>
            </a:r>
            <a:endParaRPr kumimoji="1" lang="ko-KR" altLang="en-US" sz="24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395288" y="1557338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atinLnBrk="1">
              <a:defRPr/>
            </a:pPr>
            <a:r>
              <a:rPr kumimoji="1" lang="en-US" altLang="ko-KR"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LDL</a:t>
            </a:r>
          </a:p>
          <a:p>
            <a:pPr latinLnBrk="1">
              <a:defRPr/>
            </a:pPr>
            <a:r>
              <a:rPr kumimoji="1" lang="ko-KR" altLang="en-US"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콜레스테롤</a:t>
            </a:r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619250" y="4005263"/>
            <a:ext cx="7056438" cy="23050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lIns="468000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algn="l" eaLnBrk="1" latinLnBrk="1" hangingPunct="1">
              <a:buFont typeface="Wingdings" pitchFamily="2" charset="2"/>
              <a:buNone/>
            </a:pPr>
            <a:endParaRPr kumimoji="1" lang="en-US" altLang="ko-KR">
              <a:latin typeface="HY견고딕" pitchFamily="18" charset="-127"/>
              <a:ea typeface="HY견고딕" pitchFamily="18" charset="-127"/>
            </a:endParaRP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altLang="ko-KR">
                <a:latin typeface="HY견고딕" pitchFamily="18" charset="-127"/>
                <a:ea typeface="HY견고딕" pitchFamily="18" charset="-127"/>
              </a:rPr>
              <a:t> HDL</a:t>
            </a:r>
            <a:r>
              <a:rPr kumimoji="1" lang="ko-KR" altLang="en-US">
                <a:latin typeface="HY견고딕" pitchFamily="18" charset="-127"/>
                <a:ea typeface="HY견고딕" pitchFamily="18" charset="-127"/>
              </a:rPr>
              <a:t>은 간에서 만들어져 혈액을 따라 전신을 돌아다니며 동맥과 세포 내에 있는 </a:t>
            </a:r>
            <a:r>
              <a:rPr kumimoji="1" lang="ko-KR" altLang="en-US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</a:rPr>
              <a:t>여분의 콜레스테롤을 수집하여 간으로 보내므로</a:t>
            </a:r>
            <a:r>
              <a:rPr kumimoji="1" lang="ko-KR" altLang="en-US">
                <a:latin typeface="HY견고딕" pitchFamily="18" charset="-127"/>
                <a:ea typeface="HY견고딕" pitchFamily="18" charset="-127"/>
              </a:rPr>
              <a:t> 동맥경화를 방지</a:t>
            </a:r>
          </a:p>
          <a:p>
            <a:pPr algn="l" eaLnBrk="1" latinLnBrk="1" hangingPunct="1">
              <a:buFont typeface="Wingdings" pitchFamily="2" charset="2"/>
              <a:buChar char="§"/>
            </a:pPr>
            <a:endParaRPr kumimoji="1" lang="en-US" altLang="ko-KR" sz="24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395288" y="443706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27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atinLnBrk="1">
              <a:defRPr/>
            </a:pPr>
            <a:r>
              <a:rPr kumimoji="1" lang="en-US" altLang="ko-KR"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HDL</a:t>
            </a:r>
          </a:p>
          <a:p>
            <a:pPr latinLnBrk="1">
              <a:defRPr/>
            </a:pPr>
            <a:r>
              <a:rPr kumimoji="1" lang="ko-KR" altLang="en-US">
                <a:effectLst>
                  <a:outerShdw blurRad="38100" dist="38100" dir="2700000" algn="tl">
                    <a:srgbClr val="FFFFFF"/>
                  </a:outerShdw>
                </a:effectLst>
                <a:latin typeface="HY견고딕" pitchFamily="18" charset="-127"/>
                <a:ea typeface="HY견고딕" pitchFamily="18" charset="-127"/>
              </a:rPr>
              <a:t>콜레스테롤</a:t>
            </a:r>
          </a:p>
        </p:txBody>
      </p:sp>
      <p:sp>
        <p:nvSpPr>
          <p:cNvPr id="11272" name="Rectangle 1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HDL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과 </a:t>
            </a:r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LDL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latin typeface="HY헤드라인M" pitchFamily="18" charset="-127"/>
                <a:ea typeface="HY헤드라인M" pitchFamily="18" charset="-127"/>
              </a:rPr>
              <a:t>콜레스테롤이란</a:t>
            </a:r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A8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latinLnBrk="1" hangingPunct="1"/>
            <a:r>
              <a:rPr kumimoji="1" lang="en-US" altLang="ko-KR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4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좋은 콜레스테롤과 나쁜 콜레스테롤</a:t>
            </a:r>
          </a:p>
        </p:txBody>
      </p:sp>
      <p:pic>
        <p:nvPicPr>
          <p:cNvPr id="12292" name="Picture 4" descr="콜레스테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2338"/>
            <a:ext cx="5292725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5148263" y="908050"/>
            <a:ext cx="3995737" cy="5949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8000" anchor="ctr"/>
          <a:lstStyle>
            <a:lvl1pPr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932363" y="2227263"/>
            <a:ext cx="4392612" cy="4000500"/>
            <a:chOff x="3107" y="1403"/>
            <a:chExt cx="2767" cy="2520"/>
          </a:xfrm>
        </p:grpSpPr>
        <p:pic>
          <p:nvPicPr>
            <p:cNvPr id="12295" name="Picture 8" descr="콜레스테롤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403"/>
              <a:ext cx="2517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6" name="Group 11"/>
            <p:cNvGrpSpPr>
              <a:grpSpLocks/>
            </p:cNvGrpSpPr>
            <p:nvPr/>
          </p:nvGrpSpPr>
          <p:grpSpPr bwMode="auto">
            <a:xfrm>
              <a:off x="3152" y="3248"/>
              <a:ext cx="2722" cy="675"/>
              <a:chOff x="3152" y="3248"/>
              <a:chExt cx="2722" cy="675"/>
            </a:xfrm>
          </p:grpSpPr>
          <p:sp>
            <p:nvSpPr>
              <p:cNvPr id="12297" name="Text Box 9"/>
              <p:cNvSpPr txBox="1">
                <a:spLocks noChangeArrowheads="1"/>
              </p:cNvSpPr>
              <p:nvPr/>
            </p:nvSpPr>
            <p:spPr bwMode="auto">
              <a:xfrm>
                <a:off x="3152" y="3248"/>
                <a:ext cx="1360" cy="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ko-KR" altLang="en-US" sz="1600">
                    <a:solidFill>
                      <a:schemeClr val="bg2"/>
                    </a:solidFill>
                  </a:rPr>
                  <a:t>밀도 大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ko-KR" altLang="en-US" sz="1600">
                    <a:solidFill>
                      <a:srgbClr val="008000"/>
                    </a:solidFill>
                  </a:rPr>
                  <a:t>단백질함량 多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ko-KR" sz="1600">
                  <a:solidFill>
                    <a:schemeClr val="bg2"/>
                  </a:solidFill>
                </a:endParaRPr>
              </a:p>
            </p:txBody>
          </p:sp>
          <p:sp>
            <p:nvSpPr>
              <p:cNvPr id="12298" name="Text Box 10"/>
              <p:cNvSpPr txBox="1">
                <a:spLocks noChangeArrowheads="1"/>
              </p:cNvSpPr>
              <p:nvPr/>
            </p:nvSpPr>
            <p:spPr bwMode="auto">
              <a:xfrm>
                <a:off x="4105" y="3249"/>
                <a:ext cx="1769" cy="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휴먼엑스포" pitchFamily="18" charset="-127"/>
                    <a:ea typeface="휴먼엑스포" pitchFamily="18" charset="-127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ko-KR" altLang="en-US" sz="1600">
                    <a:solidFill>
                      <a:schemeClr val="bg2"/>
                    </a:solidFill>
                  </a:rPr>
                  <a:t>밀도 小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ko-KR" altLang="en-US" sz="1600">
                    <a:solidFill>
                      <a:srgbClr val="FF0000"/>
                    </a:solidFill>
                  </a:rPr>
                  <a:t>콜레스테롤함량 多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ko-KR" sz="1600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엽서L"/>
        <a:ea typeface="HY엽서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7B7">
            <a:alpha val="70000"/>
          </a:srgbClr>
        </a:solidFill>
        <a:ln w="38100" cap="flat" cmpd="sng" algn="ctr">
          <a:solidFill>
            <a:srgbClr val="FF7C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엑스포" pitchFamily="18" charset="-127"/>
            <a:ea typeface="휴먼엑스포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7B7">
            <a:alpha val="70000"/>
          </a:srgbClr>
        </a:solidFill>
        <a:ln w="38100" cap="flat" cmpd="sng" algn="ctr">
          <a:solidFill>
            <a:srgbClr val="FF7C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엑스포" pitchFamily="18" charset="-127"/>
            <a:ea typeface="휴먼엑스포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8829</TotalTime>
  <Words>1411</Words>
  <Application>Microsoft Office PowerPoint</Application>
  <PresentationFormat>화면 슬라이드 쇼(4:3)</PresentationFormat>
  <Paragraphs>293</Paragraphs>
  <Slides>29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1" baseType="lpstr">
      <vt:lpstr>기본 디자인</vt:lpstr>
      <vt:lpstr>비트맵 이미지</vt:lpstr>
      <vt:lpstr>슬라이드 1</vt:lpstr>
      <vt:lpstr>콜레스테롤이란?</vt:lpstr>
      <vt:lpstr>슬라이드 3</vt:lpstr>
      <vt:lpstr>콜레스테롤이란?</vt:lpstr>
      <vt:lpstr>슬라이드 5</vt:lpstr>
      <vt:lpstr>콜레스테롤이란?</vt:lpstr>
      <vt:lpstr>콜레스테롤이란?</vt:lpstr>
      <vt:lpstr>콜레스테롤이란?</vt:lpstr>
      <vt:lpstr>콜레스테롤이란?</vt:lpstr>
      <vt:lpstr>콜레스테롤이란?</vt:lpstr>
      <vt:lpstr>콜레스테롤이란?</vt:lpstr>
      <vt:lpstr> </vt:lpstr>
      <vt:lpstr>콜레스테롤이란?</vt:lpstr>
      <vt:lpstr>콜레스테롤이란?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Company>식품의약품안전청 식품규격평가부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영양교육자료</dc:title>
  <dc:creator>영양평가과</dc:creator>
  <cp:lastModifiedBy>영양사</cp:lastModifiedBy>
  <cp:revision>569</cp:revision>
  <dcterms:created xsi:type="dcterms:W3CDTF">2004-09-09T01:53:31Z</dcterms:created>
  <dcterms:modified xsi:type="dcterms:W3CDTF">2016-06-10T06:00:44Z</dcterms:modified>
</cp:coreProperties>
</file>